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68" r:id="rId32"/>
    <p:sldId id="267" r:id="rId33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256"/>
          </p14:sldIdLst>
        </p14:section>
        <p14:section name="Front matter" id="{B066B5D1-B16D-46ED-801A-ACE1DDE30840}">
          <p14:sldIdLst>
            <p14:sldId id="257"/>
            <p14:sldId id="258"/>
          </p14:sldIdLst>
        </p14:section>
        <p14:section name="Advanced Teams Bot capabilities" id="{B6EAA10C-EE79-48BD-A8DB-9AA30738F630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Summary" id="{B291E262-37A5-4D4A-A40C-E4C10DB3384E}">
          <p14:sldIdLst>
            <p14:sldId id="265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68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3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7BFA3-4C97-465C-9D66-031E8BF57579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96490-7131-4720-98AA-D444BAEB554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770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microsoft-teams/code#microsoft-teams-extensions-for-the-bot-builder-sdk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11/2/2017 4:45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38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941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410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715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At its core, a compose extension is a cloud-hosted service that listens to user requests and responds with structured data, such as cards. You integrate your service with Microsoft Teams via Bot Framework </a:t>
            </a:r>
            <a:r>
              <a:rPr lang="en-US" dirty="0"/>
              <a:t>Activity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objects. Our .NET and Node.js 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extensions for the Bot Builder SDK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can help you add compose extension functionality to your app.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772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commandExtension</a:t>
            </a:r>
            <a:r>
              <a:rPr lang="en-US" dirty="0"/>
              <a:t>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  <a:p>
            <a:r>
              <a:rPr lang="en-US" baseline="0" dirty="0"/>
              <a:t>Scope determines if 1:1 (personal) or channel (team)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15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are required except “</a:t>
            </a:r>
            <a:r>
              <a:rPr lang="en-US" dirty="0" err="1"/>
              <a:t>initialRun</a:t>
            </a:r>
            <a:r>
              <a:rPr lang="en-US" dirty="0"/>
              <a:t>”. Should</a:t>
            </a:r>
            <a:r>
              <a:rPr lang="en-US" baseline="0" dirty="0"/>
              <a:t> included it for completeness, just set value to false.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849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948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378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029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7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8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demo extension searches against</a:t>
            </a:r>
            <a:r>
              <a:rPr lang="en-US" baseline="0" dirty="0"/>
              <a:t> a list of channels supported by the bot framework. Type “sky” or “team” in the search box to find popular Microsoft channels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52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346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431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608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connectors is part</a:t>
            </a:r>
            <a:r>
              <a:rPr lang="en-US" baseline="0" dirty="0"/>
              <a:t> of the </a:t>
            </a:r>
            <a:r>
              <a:rPr lang="en-US" baseline="0" dirty="0" err="1"/>
              <a:t>manifest.json</a:t>
            </a:r>
            <a:r>
              <a:rPr lang="en-US" baseline="0" dirty="0"/>
              <a:t> file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753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</a:t>
            </a:r>
            <a:r>
              <a:rPr lang="en-US" baseline="0" dirty="0"/>
              <a:t> uses developer utilities to create a card via a </a:t>
            </a:r>
            <a:r>
              <a:rPr lang="en-US" baseline="0" dirty="0" err="1"/>
              <a:t>webhook</a:t>
            </a:r>
            <a:r>
              <a:rPr lang="en-US" baseline="0" dirty="0"/>
              <a:t> and shows the Connector registration pages.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380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information comes</a:t>
            </a:r>
            <a:r>
              <a:rPr lang="en-US" baseline="0" dirty="0"/>
              <a:t> from the Microsoft Teams Design Guidelines: http://msteamsdesignguidelines.azurewebsites.net/#!/</a:t>
            </a:r>
          </a:p>
          <a:p>
            <a:endParaRPr lang="en-US" baseline="0" dirty="0"/>
          </a:p>
          <a:p>
            <a:r>
              <a:rPr lang="en-US" baseline="0" dirty="0"/>
              <a:t>All of these capabilities are possible in an app, not in a custom bot. </a:t>
            </a:r>
          </a:p>
          <a:p>
            <a:br>
              <a:rPr lang="en-US" baseline="0" dirty="0"/>
            </a:br>
            <a:r>
              <a:rPr lang="en-US" baseline="0" dirty="0"/>
              <a:t>Not all are required. Only publish those that make sense, or start with one and build out over time.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69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71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adding the Connector to the existing bot, </a:t>
            </a:r>
            <a:r>
              <a:rPr lang="en-US" dirty="0" err="1"/>
              <a:t>Sideload</a:t>
            </a:r>
            <a:r>
              <a:rPr lang="en-US" dirty="0"/>
              <a:t> to a new team. Notice that the </a:t>
            </a:r>
            <a:r>
              <a:rPr lang="en-US" dirty="0" err="1"/>
              <a:t>TeamMembersAdded</a:t>
            </a:r>
            <a:r>
              <a:rPr lang="en-US" dirty="0"/>
              <a:t> event fires</a:t>
            </a:r>
            <a:r>
              <a:rPr lang="en-US" baseline="0" dirty="0"/>
              <a:t> and the bot initiates a 1:1 conversation. And, the Connector shows in the </a:t>
            </a:r>
            <a:r>
              <a:rPr lang="en-US" baseline="0" dirty="0" err="1"/>
              <a:t>sideload</a:t>
            </a:r>
            <a:r>
              <a:rPr lang="en-US" baseline="0" dirty="0"/>
              <a:t> section of connector dialog.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953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46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896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4:50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018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54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</a:t>
            </a:r>
            <a:r>
              <a:rPr lang="en-US" baseline="0" dirty="0"/>
              <a:t> library accelerates development</a:t>
            </a:r>
          </a:p>
          <a:p>
            <a:r>
              <a:rPr lang="en-US" baseline="0" dirty="0"/>
              <a:t>Manages connection to Bot service – facilitates </a:t>
            </a:r>
            <a:r>
              <a:rPr lang="en-US" baseline="0" dirty="0" err="1"/>
              <a:t>updats</a:t>
            </a:r>
            <a:endParaRPr lang="en-US" baseline="0" dirty="0"/>
          </a:p>
          <a:p>
            <a:r>
              <a:rPr lang="en-US" baseline="0" dirty="0"/>
              <a:t>Types to represent events</a:t>
            </a:r>
          </a:p>
          <a:p>
            <a:r>
              <a:rPr lang="en-US" baseline="0" dirty="0"/>
              <a:t>Strongly-typed data models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64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two events are most relevant</a:t>
            </a:r>
          </a:p>
          <a:p>
            <a:r>
              <a:rPr lang="en-US" dirty="0"/>
              <a:t>The</a:t>
            </a:r>
            <a:r>
              <a:rPr lang="en-US" baseline="0" dirty="0"/>
              <a:t> bot itself is a team member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40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demo: Responding to Events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5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Alerts depend on the client in use. For Windows desktop,</a:t>
            </a:r>
            <a:r>
              <a:rPr lang="en-US" baseline="0" dirty="0"/>
              <a:t> it is a toast notification. For web, it is floating div on top of canvas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720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Scorable dialog registered</a:t>
            </a:r>
            <a:r>
              <a:rPr lang="en-US" baseline="0" dirty="0"/>
              <a:t> as Global Handler in </a:t>
            </a:r>
            <a:r>
              <a:rPr lang="en-US" baseline="0" dirty="0" err="1"/>
              <a:t>Application_Start</a:t>
            </a:r>
            <a:endParaRPr lang="en-US" baseline="0" dirty="0"/>
          </a:p>
          <a:p>
            <a:r>
              <a:rPr lang="en-US" baseline="0" dirty="0"/>
              <a:t>Prompt dialog called from other dialogs</a:t>
            </a:r>
          </a:p>
          <a:p>
            <a:r>
              <a:rPr lang="en-US" baseline="0" dirty="0"/>
              <a:t>Bot Menu is not in Bot code – only manifest &amp; Teams client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054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channel</a:t>
            </a:r>
            <a:r>
              <a:rPr lang="en-US" baseline="0" dirty="0"/>
              <a:t> or chat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send the bot the message “ping” to invoke an alert.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Send</a:t>
            </a:r>
            <a:r>
              <a:rPr lang="en-US" baseline="0" dirty="0"/>
              <a:t> message “Hero card” or “Thumbnail card” to get one back. Show picking from menu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Send any other message to have the character count returned and updated. </a:t>
            </a:r>
          </a:p>
          <a:p>
            <a:pPr marL="388712" lvl="1" indent="-171450">
              <a:buFontTx/>
              <a:buChar char="-"/>
            </a:pPr>
            <a:r>
              <a:rPr lang="en-US" baseline="0" dirty="0"/>
              <a:t>(works best in channel, where message has @ mention 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4:45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45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FA41B-1108-4277-BFE0-1D952850B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4E955B6-82D5-46D8-90F2-7CBF77202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50B08EE-AE3A-4D52-974B-DD30DE45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5F1088F-994B-4653-9DCD-E34FF949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AEC94BD-7CD8-493C-BA6C-45633D816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599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1CD65-858B-4BCC-8CAB-F8205F11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D718BAA-FA2F-4C93-9DAD-EAFAC0C57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08247CA-A6B8-45FC-A4F5-7FD97DF09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15B5530-F402-45EF-9EB5-D3D7106F0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E44F7E3-1223-450F-B594-354E7D26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9490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2CD2F1D4-BC5D-4410-AD11-8B33099B3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4A8586F-6774-4975-905C-B9443B3CE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A0EA1E4-C560-426D-8DF2-FD8D65BA7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65F5C08-2508-4B99-9B97-5BAC6013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E1C6447-9F8F-46F5-98B7-7BCF06E00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6214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03888" y="0"/>
            <a:ext cx="1028811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1" y="0"/>
            <a:ext cx="6172105" cy="6858000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29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4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4691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03888" y="0"/>
            <a:ext cx="1028811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1" y="0"/>
            <a:ext cx="6172105" cy="6858000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73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07803" y="450131"/>
            <a:ext cx="662980" cy="1841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55996" y="440495"/>
            <a:ext cx="21632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74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3618381" cy="899665"/>
          </a:xfrm>
        </p:spPr>
        <p:txBody>
          <a:bodyPr lIns="0" tIns="0" rIns="0" bIns="0"/>
          <a:lstStyle>
            <a:lvl1pPr>
              <a:defRPr sz="1765" spc="-4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941692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buNone/>
              <a:defRPr sz="1765" spc="-49" baseline="0">
                <a:solidFill>
                  <a:schemeClr val="accent1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947502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61665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7777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6910206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1"/>
            <a:ext cx="7454644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9"/>
            <a:ext cx="3618381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3110" y="3160782"/>
            <a:ext cx="3597528" cy="2678201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0346" y="3151389"/>
            <a:ext cx="3622117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0092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E1A31-AAAC-41DB-B508-BCCE75818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5CE33DF-D11A-4103-8611-F85FEA320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E7E760C-4024-4103-BA84-9DE40B13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F32B101-5C05-4096-AF53-F7C6D492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FDFD827-CDE9-4813-8A7C-5E645AA6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5571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66312"/>
            <a:ext cx="5541959" cy="3847207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29842" y="1956351"/>
            <a:ext cx="5541959" cy="3847207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209148802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1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0315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4408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205458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205458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205458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759922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604744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6695812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821285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21285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21285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21285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21285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21285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02112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599723"/>
            <a:ext cx="5418452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0" y="1958094"/>
            <a:ext cx="4530204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333553" y="1599723"/>
            <a:ext cx="5428911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4" y="4927922"/>
            <a:ext cx="5418449" cy="97462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3554" y="4927922"/>
            <a:ext cx="5428910" cy="974626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780405" y="1958094"/>
            <a:ext cx="4522950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118115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2254372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9450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8953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9455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55994" y="2126198"/>
            <a:ext cx="2680310" cy="428663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31126" y="2126197"/>
            <a:ext cx="2680310" cy="428663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081389" y="2126197"/>
            <a:ext cx="2680310" cy="428663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06258" y="2126197"/>
            <a:ext cx="2680310" cy="4286639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94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31126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06258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081389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89339904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3618381" cy="2602491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26198"/>
            <a:ext cx="3607487" cy="2602491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26198"/>
            <a:ext cx="3623050" cy="2602491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205458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205458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205458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024290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0F2A7-0CD2-48F4-B4DB-A01046C9B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E5F3F19-4AA1-416E-B23C-910E40E1F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7027842-4FF2-4ACB-B2BD-13462C7CE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4B61BD3-614C-455C-A3CD-D686F73A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C369C1D-0686-4EA0-9735-39DFFF40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883092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4758211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39157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8877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57473"/>
            <a:ext cx="1693247" cy="2821285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1957473"/>
            <a:ext cx="1693247" cy="2821285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160188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87185058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2126199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5661040"/>
            <a:ext cx="3618381" cy="153888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15322"/>
            <a:ext cx="3618381" cy="307777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3155" y="5661040"/>
            <a:ext cx="3607484" cy="153888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15322"/>
            <a:ext cx="3607487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139414" y="5661040"/>
            <a:ext cx="3629281" cy="153888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139414" y="5815322"/>
            <a:ext cx="3629278" cy="307777"/>
          </a:xfrm>
        </p:spPr>
        <p:txBody>
          <a:bodyPr vert="horz" wrap="square" lIns="0" tIns="0" rIns="0" bIns="0" rtlCol="0">
            <a:spAutoFit/>
          </a:bodyPr>
          <a:lstStyle>
            <a:lvl1pPr marL="454418" indent="-454418"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2126199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2126199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5544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2126198"/>
            <a:ext cx="11306469" cy="673454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328217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6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08012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17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5E58E-4C30-48AE-BD01-2ABDC415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AB65EBF-6D40-4705-B5D5-2B6CC3BBA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02C982C-7FFB-43E1-9C54-C684CC148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BCA09BF-0BF5-454E-BD4B-772CED49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7F886E09-F07A-48F3-94F0-CB757251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A702024-D5FD-49C9-A10C-2C338DDB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1449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BEE60-31A6-4129-954B-6899DCFC3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48A7583-8484-4F7D-9585-B231D3493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702D118-A1A6-48FC-B229-C73F09AC5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7F5B912-8A50-4EB2-9D23-39FD7C40B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6C75FCE2-3986-45BC-9B2E-EFCBB985B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54F5DE71-B62A-46FD-814F-E3DA329D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04954DFF-3E68-4A30-9DCE-E2338DBC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8F81BEB4-049A-42DC-929E-A6E778BE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867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9DD48-98AE-4668-B460-B645A83B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91F4B52-73E4-4567-A0AC-5204EBDF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4FD9C28E-27DF-460E-AC7E-80CC5AFC9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A43CA127-2190-4270-A74A-BC2884E3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143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22AB4D12-926A-42C0-909F-15DBBF96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77A8422B-DFFC-4E4D-9F62-21115F0D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86048B5-8D4D-473F-B623-C0B68EA4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9993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3C5F49-9AE4-4057-B8BD-5E075E9F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C8F4FE7-8103-4C10-B2CB-7EF5693A9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21282515-55FB-4AB4-BC8D-33A05F33C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669271F-6131-426C-97D0-75F40DB3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79A3035-78D6-470C-B9E9-F4EBC769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4C58B62-116A-426A-807A-2DDD11D5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817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1F2724-51BE-4F31-A663-082C74AC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E35B5F4C-454F-4B29-A7B3-0B3B48167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F5B6788-3020-4B57-848F-4A4549BDB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6CAE57A-12C9-4174-8FBA-F07592E1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EDC4C87-656D-49EC-8990-9F08FF2E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F6FF38B-A271-4450-BC86-EDA4F5B3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301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07C94D01-EFE9-4589-8182-CCAE2A10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45D39CF-D06D-4A58-9ABD-F447A5410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F522801-9213-46C5-8713-01C7D87E43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12A58-E7B1-46BB-BA35-83B4A6F62952}" type="datetimeFigureOut">
              <a:rPr lang="da-DK" smtClean="0"/>
              <a:t>02-11-2017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2289D34-3975-4190-AC8B-6F9B627CF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1735735-2752-4C7E-B14C-F7A75F4CC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7CFF3-4C7F-429C-8CFB-A20D62EDBB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795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179298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2242344"/>
            <a:ext cx="8067822" cy="1792850"/>
          </a:xfrm>
        </p:spPr>
        <p:txBody>
          <a:bodyPr/>
          <a:lstStyle/>
          <a:p>
            <a:r>
              <a:rPr lang="en-US" sz="4705" dirty="0"/>
              <a:t>Microsoft</a:t>
            </a:r>
            <a:r>
              <a:rPr lang="en-US" sz="4705" dirty="0">
                <a:noFill/>
              </a:rPr>
              <a:t>-</a:t>
            </a:r>
            <a:r>
              <a:rPr lang="en-US" sz="4705" dirty="0"/>
              <a:t>Teams Apps – Advanced</a:t>
            </a:r>
            <a:r>
              <a:rPr lang="en-US" sz="4705" dirty="0">
                <a:noFill/>
              </a:rPr>
              <a:t>-</a:t>
            </a:r>
            <a:r>
              <a:rPr lang="en-US" sz="4705" dirty="0"/>
              <a:t>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2754" y="4035194"/>
            <a:ext cx="8359808" cy="715829"/>
          </a:xfrm>
        </p:spPr>
        <p:txBody>
          <a:bodyPr/>
          <a:lstStyle/>
          <a:p>
            <a:r>
              <a:rPr lang="en-US" dirty="0"/>
              <a:t>Anders Dissing, Microsoft Office Servers and Services MVP</a:t>
            </a:r>
          </a:p>
        </p:txBody>
      </p:sp>
    </p:spTree>
    <p:extLst>
      <p:ext uri="{BB962C8B-B14F-4D97-AF65-F5344CB8AC3E}">
        <p14:creationId xmlns:p14="http://schemas.microsoft.com/office/powerpoint/2010/main" val="572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23" y="1807319"/>
            <a:ext cx="11306469" cy="40307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771365" y="487"/>
            <a:ext cx="6420636" cy="685702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38C15-B7DA-4C95-850E-5AFA3D4B656B}"/>
              </a:ext>
            </a:extLst>
          </p:cNvPr>
          <p:cNvSpPr txBox="1">
            <a:spLocks/>
          </p:cNvSpPr>
          <p:nvPr/>
        </p:nvSpPr>
        <p:spPr>
          <a:xfrm>
            <a:off x="455995" y="2797924"/>
            <a:ext cx="3837818" cy="378646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7330">
              <a:spcBef>
                <a:spcPts val="1176"/>
              </a:spcBef>
            </a:pPr>
            <a:r>
              <a:rPr lang="en-US" sz="1961" spc="-49" dirty="0">
                <a:solidFill>
                  <a:srgbClr val="D83B01"/>
                </a:solidFill>
              </a:rPr>
              <a:t>Design thought – don’t build a robot, build a bot</a:t>
            </a:r>
            <a:endParaRPr lang="en-US" sz="1961" spc="-49" dirty="0">
              <a:solidFill>
                <a:srgbClr val="D83B01"/>
              </a:solidFill>
              <a:latin typeface="Segoe UI Semibold"/>
            </a:endParaRPr>
          </a:p>
          <a:p>
            <a:pPr defTabSz="507330">
              <a:spcBef>
                <a:spcPts val="1176"/>
              </a:spcBef>
            </a:pPr>
            <a:r>
              <a:rPr lang="en-US" sz="1961" spc="-49" dirty="0">
                <a:solidFill>
                  <a:srgbClr val="D83B01"/>
                </a:solidFill>
                <a:latin typeface="Segoe UI Semibold"/>
              </a:rPr>
              <a:t>Deployment chain for debugging with </a:t>
            </a:r>
            <a:r>
              <a:rPr lang="en-US" sz="1961" spc="-49" dirty="0" err="1">
                <a:solidFill>
                  <a:srgbClr val="D83B01"/>
                </a:solidFill>
                <a:latin typeface="Segoe UI Semibold"/>
              </a:rPr>
              <a:t>ngrok</a:t>
            </a:r>
            <a:endParaRPr lang="en-US" sz="1961" spc="-49" dirty="0">
              <a:solidFill>
                <a:srgbClr val="D83B01"/>
              </a:solidFill>
              <a:latin typeface="Segoe UI Semibold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C06D6C2-BBB5-4843-8632-DEB66E066BE8}"/>
              </a:ext>
            </a:extLst>
          </p:cNvPr>
          <p:cNvSpPr txBox="1">
            <a:spLocks/>
          </p:cNvSpPr>
          <p:nvPr/>
        </p:nvSpPr>
        <p:spPr>
          <a:xfrm>
            <a:off x="445923" y="2797924"/>
            <a:ext cx="3837818" cy="378646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7330">
              <a:spcBef>
                <a:spcPts val="1176"/>
              </a:spcBef>
            </a:pPr>
            <a:r>
              <a:rPr lang="en-US" sz="1961" spc="-49" dirty="0">
                <a:solidFill>
                  <a:srgbClr val="D83B01"/>
                </a:solidFill>
              </a:rPr>
              <a:t>Design thought – don’t build a robot, build a bot</a:t>
            </a:r>
            <a:endParaRPr lang="en-US" sz="1961" spc="-49" dirty="0">
              <a:solidFill>
                <a:srgbClr val="D83B01"/>
              </a:solidFill>
              <a:latin typeface="Segoe UI Semibold"/>
            </a:endParaRPr>
          </a:p>
          <a:p>
            <a:pPr defTabSz="507330">
              <a:spcBef>
                <a:spcPts val="1176"/>
              </a:spcBef>
            </a:pPr>
            <a:r>
              <a:rPr lang="en-US" sz="1961" spc="-49" dirty="0">
                <a:solidFill>
                  <a:srgbClr val="D83B01"/>
                </a:solidFill>
                <a:latin typeface="Segoe UI Semibold"/>
              </a:rPr>
              <a:t>Deployment chain for debugging with </a:t>
            </a:r>
            <a:r>
              <a:rPr lang="en-US" sz="1961" spc="-49" dirty="0" err="1">
                <a:solidFill>
                  <a:srgbClr val="D83B01"/>
                </a:solidFill>
                <a:latin typeface="Segoe UI Semibold"/>
              </a:rPr>
              <a:t>ngrok</a:t>
            </a:r>
            <a:endParaRPr lang="en-US" sz="1961" spc="-49" dirty="0">
              <a:solidFill>
                <a:srgbClr val="D83B0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995" y="942045"/>
            <a:ext cx="3837818" cy="899537"/>
          </a:xfrm>
        </p:spPr>
        <p:txBody>
          <a:bodyPr/>
          <a:lstStyle/>
          <a:p>
            <a:r>
              <a:rPr lang="en-US" sz="2745" dirty="0"/>
              <a:t>Compose Extensions</a:t>
            </a:r>
            <a:r>
              <a:rPr lang="en-US" sz="2745" dirty="0">
                <a:noFill/>
              </a:rP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5994" y="2524594"/>
            <a:ext cx="4261258" cy="3786461"/>
          </a:xfrm>
        </p:spPr>
        <p:txBody>
          <a:bodyPr/>
          <a:lstStyle/>
          <a:p>
            <a:pPr>
              <a:spcBef>
                <a:spcPts val="1176"/>
              </a:spcBef>
            </a:pPr>
            <a:r>
              <a:rPr lang="en-US" sz="1961" dirty="0"/>
              <a:t>Introduction to Compose Extensions</a:t>
            </a:r>
          </a:p>
          <a:p>
            <a:pPr>
              <a:spcBef>
                <a:spcPts val="1176"/>
              </a:spcBef>
            </a:pPr>
            <a:r>
              <a:rPr lang="en-US" sz="1961" dirty="0"/>
              <a:t>Deep-dive into building extension</a:t>
            </a:r>
          </a:p>
          <a:p>
            <a:pPr>
              <a:spcBef>
                <a:spcPts val="1176"/>
              </a:spcBef>
            </a:pPr>
            <a:r>
              <a:rPr lang="en-US" sz="1961" dirty="0"/>
              <a:t>Demo</a:t>
            </a:r>
          </a:p>
        </p:txBody>
      </p:sp>
      <p:pic>
        <p:nvPicPr>
          <p:cNvPr id="8" name="Picture 7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4819F267-D497-4BFF-9D20-A7014E094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9" r="16165"/>
          <a:stretch/>
        </p:blipFill>
        <p:spPr>
          <a:xfrm>
            <a:off x="5154444" y="487"/>
            <a:ext cx="7037557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54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2C0E123F-EE0E-4066-85FC-44C59CE013D7}"/>
              </a:ext>
            </a:extLst>
          </p:cNvPr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7443" y="1958304"/>
            <a:ext cx="4285686" cy="241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CF8588-CC86-47CE-BF91-E3A52A411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Compose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6176C-279E-486A-AB4E-D0C3EADB30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4927710"/>
            <a:ext cx="5418449" cy="1269578"/>
          </a:xfrm>
        </p:spPr>
        <p:txBody>
          <a:bodyPr/>
          <a:lstStyle/>
          <a:p>
            <a:r>
              <a:rPr lang="en-US" sz="1765" dirty="0">
                <a:latin typeface="+mj-lt"/>
              </a:rPr>
              <a:t>Share your content in a channel or chat</a:t>
            </a:r>
          </a:p>
          <a:p>
            <a:r>
              <a:rPr lang="en-US" b="0" dirty="0">
                <a:solidFill>
                  <a:schemeClr val="tx1"/>
                </a:solidFill>
              </a:rPr>
              <a:t>Users select entity from your extension/app</a:t>
            </a:r>
          </a:p>
          <a:p>
            <a:r>
              <a:rPr lang="en-US" b="0" dirty="0">
                <a:solidFill>
                  <a:schemeClr val="tx1"/>
                </a:solidFill>
              </a:rPr>
              <a:t>Card added to message</a:t>
            </a:r>
          </a:p>
          <a:p>
            <a:r>
              <a:rPr lang="en-US" b="0" dirty="0">
                <a:solidFill>
                  <a:schemeClr val="tx1"/>
                </a:solidFill>
              </a:rPr>
              <a:t>Conversation is about an item in your service</a:t>
            </a:r>
            <a:endParaRPr lang="en-US" sz="1176" b="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2C3E4-4ABB-4426-AB29-03CF75B858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3554" y="4927710"/>
            <a:ext cx="5428910" cy="1269578"/>
          </a:xfrm>
        </p:spPr>
        <p:txBody>
          <a:bodyPr/>
          <a:lstStyle/>
          <a:p>
            <a:r>
              <a:rPr lang="en-US" sz="1765" dirty="0">
                <a:latin typeface="+mj-lt"/>
              </a:rPr>
              <a:t>Entity display is customizable</a:t>
            </a:r>
          </a:p>
          <a:p>
            <a:r>
              <a:rPr lang="en-US" b="0" dirty="0">
                <a:solidFill>
                  <a:schemeClr val="tx1"/>
                </a:solidFill>
              </a:rPr>
              <a:t>Initial display control</a:t>
            </a:r>
          </a:p>
          <a:p>
            <a:r>
              <a:rPr lang="en-US" b="0" dirty="0">
                <a:solidFill>
                  <a:schemeClr val="tx1"/>
                </a:solidFill>
              </a:rPr>
              <a:t>Automatic rendering &amp; submission of search</a:t>
            </a:r>
          </a:p>
          <a:p>
            <a:r>
              <a:rPr lang="en-US" b="0" dirty="0">
                <a:solidFill>
                  <a:schemeClr val="tx1"/>
                </a:solidFill>
              </a:rPr>
              <a:t>You decide entities and render in cards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36A60C4-7861-4C33-8B0C-013C3FC84ADE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/>
          <a:stretch>
            <a:fillRect/>
          </a:stretch>
        </p:blipFill>
        <p:spPr>
          <a:xfrm>
            <a:off x="8067824" y="1836733"/>
            <a:ext cx="1936218" cy="26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28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38933-5463-49C5-A66D-FFC03903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into building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CCDDE-0DF3-4DA7-BCE4-4755E8B00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2" y="4993496"/>
            <a:ext cx="11306469" cy="1019895"/>
          </a:xfrm>
        </p:spPr>
        <p:txBody>
          <a:bodyPr/>
          <a:lstStyle/>
          <a:p>
            <a:r>
              <a:rPr lang="en-US" sz="1568" dirty="0"/>
              <a:t>Extends the compose window</a:t>
            </a:r>
          </a:p>
          <a:p>
            <a:r>
              <a:rPr lang="en-US" sz="1568" dirty="0"/>
              <a:t>Provides rich user interface for selecting information to include in message</a:t>
            </a:r>
          </a:p>
          <a:p>
            <a:r>
              <a:rPr lang="en-US" sz="1568" dirty="0"/>
              <a:t>Leverages bot communication (Activities, schema)</a:t>
            </a:r>
          </a:p>
        </p:txBody>
      </p:sp>
      <p:pic>
        <p:nvPicPr>
          <p:cNvPr id="1031" name="Picture 7" descr="Diagram of message flow for compose extensions">
            <a:extLst>
              <a:ext uri="{FF2B5EF4-FFF2-40B4-BE49-F238E27FC236}">
                <a16:creationId xmlns:a16="http://schemas.microsoft.com/office/drawing/2014/main" id="{84AE8471-C1A9-44CA-88D8-3B8652203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2" y="1968522"/>
            <a:ext cx="10023903" cy="246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FFB494-CD08-4238-9431-AE4CF3F850A6}"/>
              </a:ext>
            </a:extLst>
          </p:cNvPr>
          <p:cNvCxnSpPr>
            <a:cxnSpLocks/>
          </p:cNvCxnSpPr>
          <p:nvPr/>
        </p:nvCxnSpPr>
        <p:spPr>
          <a:xfrm>
            <a:off x="455992" y="4594204"/>
            <a:ext cx="11306469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CCC764-1B55-47C4-9723-1640A3518C74}"/>
              </a:ext>
            </a:extLst>
          </p:cNvPr>
          <p:cNvCxnSpPr>
            <a:cxnSpLocks/>
          </p:cNvCxnSpPr>
          <p:nvPr/>
        </p:nvCxnSpPr>
        <p:spPr>
          <a:xfrm>
            <a:off x="455992" y="1617917"/>
            <a:ext cx="11306469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400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AAE0BF3-71DE-4244-A3DB-3EF977459C36}"/>
              </a:ext>
            </a:extLst>
          </p:cNvPr>
          <p:cNvGrpSpPr/>
          <p:nvPr/>
        </p:nvGrpSpPr>
        <p:grpSpPr>
          <a:xfrm>
            <a:off x="5852472" y="661010"/>
            <a:ext cx="7795874" cy="6349839"/>
            <a:chOff x="4911047" y="1376737"/>
            <a:chExt cx="7952198" cy="534256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6EF1444-3AEB-4BFB-B310-14A60D03E04E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004802-2E35-467D-976C-EE80E412F66B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827"/>
            <a:ext cx="5146395" cy="403079"/>
          </a:xfrm>
        </p:spPr>
        <p:txBody>
          <a:bodyPr/>
          <a:lstStyle/>
          <a:p>
            <a:r>
              <a:rPr lang="en-US" dirty="0"/>
              <a:t>Deep-dive –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1966520"/>
            <a:ext cx="5541959" cy="2885405"/>
          </a:xfrm>
        </p:spPr>
        <p:txBody>
          <a:bodyPr/>
          <a:lstStyle/>
          <a:p>
            <a:r>
              <a:rPr lang="en-US" sz="1961" dirty="0" err="1">
                <a:latin typeface="+mj-lt"/>
              </a:rPr>
              <a:t>composeExtension</a:t>
            </a:r>
            <a:r>
              <a:rPr lang="en-US" sz="1961" dirty="0">
                <a:latin typeface="+mj-lt"/>
              </a:rPr>
              <a:t> node</a:t>
            </a:r>
          </a:p>
          <a:p>
            <a:r>
              <a:rPr lang="en-US" sz="1568" b="0" dirty="0">
                <a:solidFill>
                  <a:schemeClr val="tx1"/>
                </a:solidFill>
              </a:rPr>
              <a:t>Associated with a registered application</a:t>
            </a:r>
          </a:p>
          <a:p>
            <a:r>
              <a:rPr lang="en-US" sz="1568" b="0" dirty="0">
                <a:solidFill>
                  <a:schemeClr val="tx1"/>
                </a:solidFill>
              </a:rPr>
              <a:t>Personal and Team scopes</a:t>
            </a:r>
          </a:p>
          <a:p>
            <a:r>
              <a:rPr lang="en-US" sz="1568" b="0" dirty="0">
                <a:solidFill>
                  <a:schemeClr val="tx1"/>
                </a:solidFill>
              </a:rPr>
              <a:t>Define command UI and parameter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endParaRPr lang="en-US" sz="1568" b="0" dirty="0">
              <a:solidFill>
                <a:schemeClr val="tx1"/>
              </a:solidFill>
            </a:endParaRPr>
          </a:p>
          <a:p>
            <a:r>
              <a:rPr lang="en-US" sz="1961" dirty="0">
                <a:latin typeface="+mj-lt"/>
              </a:rPr>
              <a:t>Multiple extensions</a:t>
            </a:r>
          </a:p>
          <a:p>
            <a:r>
              <a:rPr lang="en-US" sz="1568" b="0" dirty="0">
                <a:solidFill>
                  <a:schemeClr val="tx1"/>
                </a:solidFill>
              </a:rPr>
              <a:t>Your extension shown along</a:t>
            </a:r>
            <a:br>
              <a:rPr lang="en-US" sz="1568" b="0" dirty="0">
                <a:solidFill>
                  <a:schemeClr val="tx1"/>
                </a:solidFill>
              </a:rPr>
            </a:br>
            <a:r>
              <a:rPr lang="en-US" sz="1568" b="0" dirty="0">
                <a:solidFill>
                  <a:schemeClr val="tx1"/>
                </a:solidFill>
              </a:rPr>
              <a:t>with all others added to Teams</a:t>
            </a:r>
          </a:p>
          <a:p>
            <a:endParaRPr lang="en-US" sz="1765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7449" y="1153493"/>
            <a:ext cx="5541959" cy="5539978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"composeExtensions":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"botId":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MicrosoftAppId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"canUpdateConfiguration": true,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"commands":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"id":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searchCmd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"description": "Search 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"title": "Bot Channels",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"initialRun": false,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"parameters":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"name":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searchText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"description": "Enter your search text",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  "title": "Search Text“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3074" name="Picture 2" descr="Screenshot of list of compose extensions in Teams">
            <a:extLst>
              <a:ext uri="{FF2B5EF4-FFF2-40B4-BE49-F238E27FC236}">
                <a16:creationId xmlns:a16="http://schemas.microsoft.com/office/drawing/2014/main" id="{F6CF121D-A79D-4B0F-B9DC-A18538FC8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64" y="3023590"/>
            <a:ext cx="2221485" cy="3070259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89035-CEA4-4AF5-AFFA-6643D4E9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Command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D77BA-EFB2-4965-BF06-611C9650C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186642"/>
            <a:ext cx="11306469" cy="307777"/>
          </a:xfrm>
        </p:spPr>
        <p:txBody>
          <a:bodyPr/>
          <a:lstStyle/>
          <a:p>
            <a:r>
              <a:rPr lang="en-US" dirty="0"/>
              <a:t>Manifest properties describe command. UI is generated by Teams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652F76-717C-447F-AD21-F4D1B3BE96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994" y="2013174"/>
          <a:ext cx="10595981" cy="4038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786">
                  <a:extLst>
                    <a:ext uri="{9D8B030D-6E8A-4147-A177-3AD203B41FA5}">
                      <a16:colId xmlns:a16="http://schemas.microsoft.com/office/drawing/2014/main" val="1894445532"/>
                    </a:ext>
                  </a:extLst>
                </a:gridCol>
                <a:gridCol w="7099194">
                  <a:extLst>
                    <a:ext uri="{9D8B030D-6E8A-4147-A177-3AD203B41FA5}">
                      <a16:colId xmlns:a16="http://schemas.microsoft.com/office/drawing/2014/main" val="2997665828"/>
                    </a:ext>
                  </a:extLst>
                </a:gridCol>
              </a:tblGrid>
              <a:tr h="39910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bg2"/>
                          </a:solidFill>
                          <a:latin typeface="+mj-lt"/>
                        </a:rPr>
                        <a:t>Property name</a:t>
                      </a: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chemeClr val="bg2"/>
                          </a:solidFill>
                          <a:latin typeface="+mj-lt"/>
                        </a:rPr>
                        <a:t>Purpose</a:t>
                      </a: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38121092"/>
                  </a:ext>
                </a:extLst>
              </a:tr>
              <a:tr h="39910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id</a:t>
                      </a:r>
                    </a:p>
                  </a:txBody>
                  <a:tcPr marL="89642" marR="89642" marT="44821" marB="44821"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Unique ID that you assign to this command. The user request will include this ID.</a:t>
                      </a: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22294"/>
                  </a:ext>
                </a:extLst>
              </a:tr>
              <a:tr h="399103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89642" marR="89642" marT="44821" marB="44821"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Command name. This value appears in the UI.</a:t>
                      </a: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59883"/>
                  </a:ext>
                </a:extLst>
              </a:tr>
              <a:tr h="399103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89642" marR="89642" marT="44821" marB="44821"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Help text indicating what this command does.</a:t>
                      </a:r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0853"/>
                  </a:ext>
                </a:extLst>
              </a:tr>
              <a:tr h="622230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initialRun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89642" marR="89642" marT="44821" marB="44821"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If set to </a:t>
                      </a:r>
                      <a:r>
                        <a:rPr lang="en-US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indicates this command should be executed</a:t>
                      </a:r>
                      <a:r>
                        <a:rPr lang="en-US" sz="14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as soon as the user chooses this command in the UI.</a:t>
                      </a:r>
                      <a:endParaRPr lang="en-US" sz="1600" dirty="0"/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69786"/>
                  </a:ext>
                </a:extLst>
              </a:tr>
              <a:tr h="399103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parameters</a:t>
                      </a:r>
                    </a:p>
                  </a:txBody>
                  <a:tcPr marL="89642" marR="89642" marT="44821" marB="44821"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 of parameters.</a:t>
                      </a:r>
                      <a:endParaRPr lang="en-US" sz="1600" dirty="0"/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97353"/>
                  </a:ext>
                </a:extLst>
              </a:tr>
              <a:tr h="399103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parameter.name</a:t>
                      </a:r>
                    </a:p>
                  </a:txBody>
                  <a:tcPr marL="89642" marR="89642" marT="44821" marB="44821"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name of the parameter. This is sent to your service in the user request.</a:t>
                      </a:r>
                      <a:endParaRPr lang="en-US" sz="1600" dirty="0"/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80445"/>
                  </a:ext>
                </a:extLst>
              </a:tr>
              <a:tr h="622230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parameter.description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89642" marR="89642" marT="44821" marB="44821"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Describes this parameter’s purposes or example of the value that should be provided. This value appears in the UI.</a:t>
                      </a:r>
                      <a:endParaRPr lang="en-US" sz="1600" dirty="0"/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47754"/>
                  </a:ext>
                </a:extLst>
              </a:tr>
              <a:tr h="399103">
                <a:tc>
                  <a:txBody>
                    <a:bodyPr/>
                    <a:lstStyle/>
                    <a:p>
                      <a:r>
                        <a:rPr lang="en-US" sz="16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parameter.title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89642" marR="89642" marT="44821" marB="44821" anchor="ctr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Short user-friendly parameter title or label.</a:t>
                      </a:r>
                      <a:endParaRPr lang="en-US" sz="1600" dirty="0"/>
                    </a:p>
                  </a:txBody>
                  <a:tcPr marL="89642" marR="89642" marT="44821" marB="44821" anchor="ctr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4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6505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6" y="1966520"/>
            <a:ext cx="4580497" cy="460722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Activity payload</a:t>
            </a:r>
          </a:p>
          <a:p>
            <a:pPr>
              <a:spcBef>
                <a:spcPts val="1176"/>
              </a:spcBef>
            </a:pPr>
            <a:r>
              <a:rPr lang="en-US" sz="1568" dirty="0">
                <a:latin typeface="+mj-lt"/>
              </a:rPr>
              <a:t>Type is </a:t>
            </a:r>
            <a:r>
              <a:rPr lang="en-US" sz="1568" dirty="0">
                <a:latin typeface="Consolas" panose="020B0609020204030204" pitchFamily="49" charset="0"/>
              </a:rPr>
              <a:t>invoke</a:t>
            </a:r>
          </a:p>
          <a:p>
            <a:pPr>
              <a:spcBef>
                <a:spcPts val="1176"/>
              </a:spcBef>
            </a:pPr>
            <a:r>
              <a:rPr lang="en-US" sz="1568" dirty="0">
                <a:latin typeface="+mj-lt"/>
              </a:rPr>
              <a:t>Name identifies type of event </a:t>
            </a:r>
          </a:p>
          <a:p>
            <a:pPr lvl="1">
              <a:spcBef>
                <a:spcPts val="392"/>
              </a:spcBef>
            </a:pP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/query</a:t>
            </a:r>
          </a:p>
          <a:p>
            <a:pPr lvl="1">
              <a:spcBef>
                <a:spcPts val="392"/>
              </a:spcBef>
            </a:pP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querySettingUrl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>
              <a:spcBef>
                <a:spcPts val="392"/>
              </a:spcBef>
            </a:pP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/setting</a:t>
            </a:r>
          </a:p>
          <a:p>
            <a:pPr lvl="1">
              <a:spcBef>
                <a:spcPts val="1176"/>
              </a:spcBef>
            </a:pPr>
            <a:r>
              <a:rPr lang="en-US" sz="1568" dirty="0">
                <a:latin typeface="+mj-lt"/>
              </a:rPr>
              <a:t>Sent to registered bot endpoint</a:t>
            </a:r>
          </a:p>
          <a:p>
            <a:pPr lvl="1">
              <a:spcBef>
                <a:spcPts val="1176"/>
              </a:spcBef>
            </a:pPr>
            <a:r>
              <a:rPr lang="en-US" sz="1568" dirty="0">
                <a:latin typeface="+mj-lt"/>
              </a:rPr>
              <a:t>Teams Connector NuGet package provides detection methods and data models</a:t>
            </a:r>
          </a:p>
          <a:p>
            <a:endParaRPr lang="en-US" sz="1765" dirty="0"/>
          </a:p>
        </p:txBody>
      </p:sp>
      <p:pic>
        <p:nvPicPr>
          <p:cNvPr id="4100" name="Picture 4" descr="C:\Users\Paul\AppData\Local\Temp\SNAGHTML1bb15bda.PNG">
            <a:extLst>
              <a:ext uri="{FF2B5EF4-FFF2-40B4-BE49-F238E27FC236}">
                <a16:creationId xmlns:a16="http://schemas.microsoft.com/office/drawing/2014/main" id="{C81F0CE8-F8D1-41B6-B761-213D0736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172" y="1801389"/>
            <a:ext cx="5031004" cy="40248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3990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966520"/>
            <a:ext cx="5541959" cy="4592347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Query events</a:t>
            </a:r>
          </a:p>
          <a:p>
            <a:pPr>
              <a:spcBef>
                <a:spcPts val="1176"/>
              </a:spcBef>
            </a:pPr>
            <a:r>
              <a:rPr lang="en-US" sz="1568" dirty="0">
                <a:latin typeface="+mj-lt"/>
              </a:rPr>
              <a:t>Query data sent to bot</a:t>
            </a:r>
          </a:p>
          <a:p>
            <a:pPr>
              <a:spcBef>
                <a:spcPts val="1176"/>
              </a:spcBef>
            </a:pPr>
            <a:r>
              <a:rPr lang="en-US" sz="1568" dirty="0" err="1">
                <a:latin typeface="Consolas" panose="020B0609020204030204" pitchFamily="49" charset="0"/>
              </a:rPr>
              <a:t>Activity.GetComposeExtensionQueryData</a:t>
            </a:r>
            <a:r>
              <a:rPr lang="en-US" sz="1568" dirty="0">
                <a:latin typeface="Consolas" panose="020B0609020204030204" pitchFamily="49" charset="0"/>
              </a:rPr>
              <a:t>()</a:t>
            </a:r>
          </a:p>
          <a:p>
            <a:pPr lvl="1">
              <a:spcBef>
                <a:spcPts val="392"/>
              </a:spcBef>
            </a:pPr>
            <a:r>
              <a:rPr lang="en-US" b="0" dirty="0">
                <a:solidFill>
                  <a:schemeClr val="tx1"/>
                </a:solidFill>
              </a:rPr>
              <a:t>Verify </a:t>
            </a:r>
            <a:r>
              <a:rPr lang="en-US" b="0" dirty="0" err="1">
                <a:solidFill>
                  <a:schemeClr val="tx1"/>
                </a:solidFill>
              </a:rPr>
              <a:t>commandId</a:t>
            </a:r>
            <a:r>
              <a:rPr lang="en-US" b="0" dirty="0">
                <a:solidFill>
                  <a:schemeClr val="tx1"/>
                </a:solidFill>
              </a:rPr>
              <a:t> and parameters</a:t>
            </a:r>
          </a:p>
          <a:p>
            <a:pPr lvl="1">
              <a:spcBef>
                <a:spcPts val="392"/>
              </a:spcBef>
            </a:pPr>
            <a:r>
              <a:rPr lang="en-US" b="0" dirty="0">
                <a:solidFill>
                  <a:schemeClr val="tx1"/>
                </a:solidFill>
              </a:rPr>
              <a:t>Use parameter value to query your service</a:t>
            </a:r>
          </a:p>
          <a:p>
            <a:pPr>
              <a:spcBef>
                <a:spcPts val="1176"/>
              </a:spcBef>
            </a:pPr>
            <a:r>
              <a:rPr lang="en-US" sz="1568" dirty="0">
                <a:latin typeface="+mj-lt"/>
              </a:rPr>
              <a:t>Respond with attachment layout of “List”</a:t>
            </a:r>
          </a:p>
          <a:p>
            <a:pPr lvl="1">
              <a:spcBef>
                <a:spcPts val="392"/>
              </a:spcBef>
            </a:pPr>
            <a:r>
              <a:rPr lang="en-US" dirty="0"/>
              <a:t>Hero Card</a:t>
            </a:r>
          </a:p>
          <a:p>
            <a:pPr lvl="1">
              <a:spcBef>
                <a:spcPts val="392"/>
              </a:spcBef>
            </a:pPr>
            <a:r>
              <a:rPr lang="en-US" dirty="0"/>
              <a:t>Thumbnail Card</a:t>
            </a:r>
          </a:p>
          <a:p>
            <a:pPr lvl="1">
              <a:spcBef>
                <a:spcPts val="392"/>
              </a:spcBef>
            </a:pPr>
            <a:r>
              <a:rPr lang="en-US" dirty="0"/>
              <a:t>O365Connector Card</a:t>
            </a:r>
          </a:p>
          <a:p>
            <a:endParaRPr lang="en-US" sz="176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70B34-D7F0-4269-844B-F323F116D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24" y="1697981"/>
            <a:ext cx="2670265" cy="36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28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Deep-dive – Events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966520"/>
            <a:ext cx="4450752" cy="578870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+mj-lt"/>
              </a:rPr>
              <a:t>Settings events</a:t>
            </a:r>
          </a:p>
          <a:p>
            <a:pPr>
              <a:spcBef>
                <a:spcPts val="1176"/>
              </a:spcBef>
            </a:pPr>
            <a:r>
              <a:rPr lang="en-US" sz="1568" dirty="0">
                <a:latin typeface="+mj-lt"/>
              </a:rPr>
              <a:t>If </a:t>
            </a:r>
            <a:r>
              <a:rPr lang="en-US" sz="1568" dirty="0" err="1">
                <a:latin typeface="+mj-lt"/>
              </a:rPr>
              <a:t>canUpdateConfiguration</a:t>
            </a:r>
            <a:r>
              <a:rPr lang="en-US" sz="1568" dirty="0">
                <a:latin typeface="+mj-lt"/>
              </a:rPr>
              <a:t> is true, Teams </a:t>
            </a:r>
            <a:r>
              <a:rPr lang="en-US" sz="1568" dirty="0" err="1">
                <a:latin typeface="+mj-lt"/>
              </a:rPr>
              <a:t>wil</a:t>
            </a:r>
            <a:r>
              <a:rPr lang="en-US" sz="1568" dirty="0">
                <a:latin typeface="+mj-lt"/>
              </a:rPr>
              <a:t> send Settings events in response to user action</a:t>
            </a:r>
          </a:p>
          <a:p>
            <a:pPr>
              <a:spcBef>
                <a:spcPts val="1176"/>
              </a:spcBef>
            </a:pPr>
            <a:r>
              <a:rPr lang="en-US" sz="1568" dirty="0" err="1">
                <a:latin typeface="Consolas" panose="020B0609020204030204" pitchFamily="49" charset="0"/>
              </a:rPr>
              <a:t>onQuerySettingsUrl</a:t>
            </a:r>
            <a:endParaRPr lang="en-US" sz="1568" dirty="0">
              <a:latin typeface="Consolas" panose="020B0609020204030204" pitchFamily="49" charset="0"/>
            </a:endParaRPr>
          </a:p>
          <a:p>
            <a:pPr lvl="1">
              <a:spcBef>
                <a:spcPts val="588"/>
              </a:spcBef>
            </a:pPr>
            <a:r>
              <a:rPr lang="en-US" b="0" dirty="0">
                <a:solidFill>
                  <a:schemeClr val="tx1"/>
                </a:solidFill>
              </a:rPr>
              <a:t>Sent when “Settings” clicked</a:t>
            </a:r>
          </a:p>
          <a:p>
            <a:pPr lvl="1">
              <a:spcBef>
                <a:spcPts val="588"/>
              </a:spcBef>
            </a:pPr>
            <a:r>
              <a:rPr lang="en-US" b="0" dirty="0">
                <a:solidFill>
                  <a:schemeClr val="tx1"/>
                </a:solidFill>
              </a:rPr>
              <a:t>Return </a:t>
            </a:r>
            <a:r>
              <a:rPr lang="en-US" b="0" dirty="0" err="1">
                <a:solidFill>
                  <a:schemeClr val="tx1"/>
                </a:solidFill>
              </a:rPr>
              <a:t>Url</a:t>
            </a:r>
            <a:r>
              <a:rPr lang="en-US" b="0" dirty="0">
                <a:solidFill>
                  <a:schemeClr val="tx1"/>
                </a:solidFill>
              </a:rPr>
              <a:t> of settings page</a:t>
            </a:r>
          </a:p>
          <a:p>
            <a:pPr lvl="1">
              <a:spcBef>
                <a:spcPts val="588"/>
              </a:spcBef>
            </a:pPr>
            <a:r>
              <a:rPr lang="en-US" dirty="0">
                <a:solidFill>
                  <a:schemeClr val="tx1"/>
                </a:solidFill>
              </a:rPr>
              <a:t>Teams will render page</a:t>
            </a:r>
            <a:endParaRPr lang="en-US" b="0" dirty="0">
              <a:solidFill>
                <a:schemeClr val="tx1"/>
              </a:solidFill>
            </a:endParaRPr>
          </a:p>
          <a:p>
            <a:pPr>
              <a:spcBef>
                <a:spcPts val="1176"/>
              </a:spcBef>
            </a:pPr>
            <a:r>
              <a:rPr lang="en-US" sz="1568" dirty="0" err="1">
                <a:latin typeface="Consolas" panose="020B0609020204030204" pitchFamily="49" charset="0"/>
              </a:rPr>
              <a:t>onSettingsUpdate</a:t>
            </a:r>
            <a:endParaRPr lang="en-US" sz="1568" dirty="0">
              <a:latin typeface="Consolas" panose="020B0609020204030204" pitchFamily="49" charset="0"/>
            </a:endParaRPr>
          </a:p>
          <a:p>
            <a:pPr lvl="1">
              <a:spcBef>
                <a:spcPts val="588"/>
              </a:spcBef>
            </a:pPr>
            <a:r>
              <a:rPr lang="en-US" dirty="0"/>
              <a:t>Sent when settings page is closed</a:t>
            </a:r>
          </a:p>
          <a:p>
            <a:pPr lvl="1">
              <a:spcBef>
                <a:spcPts val="588"/>
              </a:spcBef>
            </a:pPr>
            <a:r>
              <a:rPr lang="en-US" dirty="0"/>
              <a:t>Storage of settings is developer responsibility</a:t>
            </a:r>
          </a:p>
          <a:p>
            <a:endParaRPr lang="en-US" sz="1765" dirty="0"/>
          </a:p>
        </p:txBody>
      </p:sp>
      <p:pic>
        <p:nvPicPr>
          <p:cNvPr id="4098" name="Picture 2" descr="Screenshots of locations of Settings menu item">
            <a:extLst>
              <a:ext uri="{FF2B5EF4-FFF2-40B4-BE49-F238E27FC236}">
                <a16:creationId xmlns:a16="http://schemas.microsoft.com/office/drawing/2014/main" id="{DDE6CD46-DC30-4FC3-8DED-E4C90CBFA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26"/>
          <a:stretch/>
        </p:blipFill>
        <p:spPr bwMode="auto">
          <a:xfrm>
            <a:off x="5631164" y="2006348"/>
            <a:ext cx="5977964" cy="1986716"/>
          </a:xfrm>
          <a:prstGeom prst="rect">
            <a:avLst/>
          </a:prstGeom>
          <a:noFill/>
          <a:ln>
            <a:solidFill>
              <a:schemeClr val="bg1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79236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3AD7F7-17F1-46BB-BA1D-33AACDB2C173}"/>
              </a:ext>
            </a:extLst>
          </p:cNvPr>
          <p:cNvSpPr/>
          <p:nvPr/>
        </p:nvSpPr>
        <p:spPr bwMode="auto">
          <a:xfrm>
            <a:off x="1" y="3951833"/>
            <a:ext cx="12192000" cy="2134907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CDFAE6A-2D36-43BC-B9BD-35AA8677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 – Other considerations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A664BD-D31F-42E0-97B9-C3D205D55E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1956560"/>
            <a:ext cx="5347177" cy="1500411"/>
          </a:xfrm>
        </p:spPr>
        <p:txBody>
          <a:bodyPr/>
          <a:lstStyle/>
          <a:p>
            <a:r>
              <a:rPr lang="en-US" sz="1961" b="0" dirty="0">
                <a:latin typeface="+mj-lt"/>
              </a:rPr>
              <a:t>Authenticated requests to Extension service</a:t>
            </a:r>
          </a:p>
          <a:p>
            <a:pPr lvl="0"/>
            <a:r>
              <a:rPr lang="en-US" sz="1568" b="0" dirty="0">
                <a:solidFill>
                  <a:srgbClr val="2F2F2F"/>
                </a:solidFill>
              </a:rPr>
              <a:t>Activity payload includes a Teams-generated id that represents the user</a:t>
            </a:r>
          </a:p>
          <a:p>
            <a:pPr lvl="0"/>
            <a:r>
              <a:rPr lang="en-US" sz="1568" b="0" dirty="0">
                <a:solidFill>
                  <a:srgbClr val="2F2F2F"/>
                </a:solidFill>
              </a:rPr>
              <a:t>Activity payload includes Channel/Team/Tenant IDs</a:t>
            </a:r>
          </a:p>
          <a:p>
            <a:endParaRPr lang="en-US" sz="196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E3288D8-917D-442A-8157-2F96DCED28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9842" y="1956560"/>
            <a:ext cx="5683173" cy="1615827"/>
          </a:xfrm>
        </p:spPr>
        <p:txBody>
          <a:bodyPr/>
          <a:lstStyle/>
          <a:p>
            <a:r>
              <a:rPr lang="en-US" sz="1961" b="0" dirty="0">
                <a:latin typeface="+mj-lt"/>
              </a:rPr>
              <a:t>Authenticating users to your system</a:t>
            </a:r>
          </a:p>
          <a:p>
            <a:r>
              <a:rPr lang="en-US" sz="1568" b="0" dirty="0">
                <a:solidFill>
                  <a:srgbClr val="2F2F2F"/>
                </a:solidFill>
              </a:rPr>
              <a:t>No tokens!</a:t>
            </a:r>
          </a:p>
          <a:p>
            <a:r>
              <a:rPr lang="en-US" sz="1568" b="0" dirty="0">
                <a:solidFill>
                  <a:srgbClr val="2F2F2F"/>
                </a:solidFill>
              </a:rPr>
              <a:t>Response to query event can be </a:t>
            </a:r>
            <a:r>
              <a:rPr lang="en-US" sz="1568" b="0" dirty="0" err="1">
                <a:solidFill>
                  <a:srgbClr val="2F2F2F"/>
                </a:solidFill>
              </a:rPr>
              <a:t>auth</a:t>
            </a:r>
            <a:r>
              <a:rPr lang="en-US" sz="1568" b="0" dirty="0">
                <a:solidFill>
                  <a:srgbClr val="2F2F2F"/>
                </a:solidFill>
              </a:rPr>
              <a:t> command instead of result</a:t>
            </a:r>
          </a:p>
          <a:p>
            <a:r>
              <a:rPr lang="en-US" sz="1568" b="0" dirty="0">
                <a:solidFill>
                  <a:srgbClr val="2F2F2F"/>
                </a:solidFill>
              </a:rPr>
              <a:t>Provide </a:t>
            </a:r>
            <a:r>
              <a:rPr lang="en-US" sz="1568" b="0" dirty="0" err="1">
                <a:solidFill>
                  <a:srgbClr val="2F2F2F"/>
                </a:solidFill>
              </a:rPr>
              <a:t>Url</a:t>
            </a:r>
            <a:r>
              <a:rPr lang="en-US" sz="1568" b="0" dirty="0">
                <a:solidFill>
                  <a:srgbClr val="2F2F2F"/>
                </a:solidFill>
              </a:rPr>
              <a:t> to page that initiates login/token acquisition</a:t>
            </a:r>
          </a:p>
          <a:p>
            <a:r>
              <a:rPr lang="en-US" sz="1568" b="0" dirty="0">
                <a:solidFill>
                  <a:srgbClr val="2F2F2F"/>
                </a:solidFill>
              </a:rPr>
              <a:t>Developer must associate Token/UPN with Teams-provided 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048FCF-1236-47AB-BA17-D497F727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01" y="4218588"/>
            <a:ext cx="1702502" cy="170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98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2242344"/>
            <a:ext cx="8067822" cy="1792850"/>
          </a:xfrm>
        </p:spPr>
        <p:txBody>
          <a:bodyPr/>
          <a:lstStyle/>
          <a:p>
            <a:r>
              <a:rPr lang="en-US" sz="4705" dirty="0"/>
              <a:t>Microsoft</a:t>
            </a:r>
            <a:r>
              <a:rPr lang="en-US" sz="4705" dirty="0">
                <a:noFill/>
              </a:rPr>
              <a:t>-</a:t>
            </a:r>
            <a:r>
              <a:rPr lang="en-US" sz="4705" dirty="0"/>
              <a:t>Teams Apps – Advanced</a:t>
            </a:r>
            <a:r>
              <a:rPr lang="en-US" sz="4705" dirty="0">
                <a:noFill/>
              </a:rPr>
              <a:t>-</a:t>
            </a:r>
            <a:r>
              <a:rPr lang="en-US" sz="4705" dirty="0"/>
              <a:t>Techniques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2754" y="4035194"/>
            <a:ext cx="8359808" cy="715829"/>
          </a:xfrm>
        </p:spPr>
        <p:txBody>
          <a:bodyPr/>
          <a:lstStyle/>
          <a:p>
            <a:r>
              <a:rPr lang="en-US" dirty="0"/>
              <a:t>Advanced Teams Bot capabilities</a:t>
            </a:r>
          </a:p>
        </p:txBody>
      </p:sp>
    </p:spTree>
    <p:extLst>
      <p:ext uri="{BB962C8B-B14F-4D97-AF65-F5344CB8AC3E}">
        <p14:creationId xmlns:p14="http://schemas.microsoft.com/office/powerpoint/2010/main" val="28003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745" dirty="0"/>
              <a:t>Compose 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23" y="1807319"/>
            <a:ext cx="11306469" cy="40307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771365" y="487"/>
            <a:ext cx="6420636" cy="685702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4E3717-38E8-4B50-B517-8FB40E12422B}"/>
              </a:ext>
            </a:extLst>
          </p:cNvPr>
          <p:cNvSpPr txBox="1">
            <a:spLocks/>
          </p:cNvSpPr>
          <p:nvPr/>
        </p:nvSpPr>
        <p:spPr>
          <a:xfrm>
            <a:off x="445923" y="2797924"/>
            <a:ext cx="3837818" cy="378646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7330">
              <a:spcBef>
                <a:spcPts val="1176"/>
              </a:spcBef>
            </a:pPr>
            <a:r>
              <a:rPr lang="en-US" sz="1961" dirty="0"/>
              <a:t>Compose Extensions</a:t>
            </a:r>
            <a:endParaRPr lang="en-US" sz="1961" spc="-49" dirty="0">
              <a:solidFill>
                <a:srgbClr val="D83B0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20976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995" y="942045"/>
            <a:ext cx="3837818" cy="899537"/>
          </a:xfrm>
        </p:spPr>
        <p:txBody>
          <a:bodyPr/>
          <a:lstStyle/>
          <a:p>
            <a:r>
              <a:rPr lang="en-US" sz="2745" dirty="0"/>
              <a:t>Microsoft Teams Apps with multiple capabilities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5994" y="2524594"/>
            <a:ext cx="4261258" cy="3786461"/>
          </a:xfrm>
        </p:spPr>
        <p:txBody>
          <a:bodyPr/>
          <a:lstStyle/>
          <a:p>
            <a:pPr>
              <a:spcBef>
                <a:spcPts val="1176"/>
              </a:spcBef>
            </a:pPr>
            <a:r>
              <a:rPr lang="en-US" sz="1961" dirty="0"/>
              <a:t>Integrating external systems using connectors / </a:t>
            </a:r>
            <a:r>
              <a:rPr lang="en-US" sz="1961" dirty="0" err="1"/>
              <a:t>webhooks</a:t>
            </a:r>
            <a:endParaRPr lang="en-US" sz="1961" dirty="0"/>
          </a:p>
          <a:p>
            <a:pPr>
              <a:spcBef>
                <a:spcPts val="1176"/>
              </a:spcBef>
            </a:pPr>
            <a:r>
              <a:rPr lang="en-US" sz="1961" dirty="0"/>
              <a:t>Combining capabilities in a Teams App</a:t>
            </a:r>
          </a:p>
          <a:p>
            <a:pPr>
              <a:spcBef>
                <a:spcPts val="1176"/>
              </a:spcBef>
            </a:pPr>
            <a:r>
              <a:rPr lang="en-US" sz="1961" dirty="0"/>
              <a:t>Demo</a:t>
            </a:r>
          </a:p>
        </p:txBody>
      </p:sp>
      <p:pic>
        <p:nvPicPr>
          <p:cNvPr id="3" name="Picture 2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D4E57233-026C-4DFC-9F3B-9405E8E0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6" r="10663"/>
          <a:stretch/>
        </p:blipFill>
        <p:spPr>
          <a:xfrm>
            <a:off x="4937685" y="487"/>
            <a:ext cx="7254316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7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external systems using connectors / </a:t>
            </a:r>
            <a:r>
              <a:rPr lang="en-US" dirty="0" err="1"/>
              <a:t>webhooks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1966520"/>
            <a:ext cx="5541959" cy="3754105"/>
          </a:xfrm>
        </p:spPr>
        <p:txBody>
          <a:bodyPr/>
          <a:lstStyle/>
          <a:p>
            <a:r>
              <a:rPr lang="en-US" sz="1961" dirty="0">
                <a:solidFill>
                  <a:schemeClr val="accent1"/>
                </a:solidFill>
                <a:latin typeface="+mj-lt"/>
              </a:rPr>
              <a:t>Activity posted to Channel</a:t>
            </a:r>
          </a:p>
          <a:p>
            <a:pPr>
              <a:lnSpc>
                <a:spcPct val="90000"/>
              </a:lnSpc>
              <a:spcBef>
                <a:spcPts val="882"/>
              </a:spcBef>
            </a:pPr>
            <a:r>
              <a:rPr lang="en-US" sz="1568" b="0" dirty="0">
                <a:latin typeface="+mj-lt"/>
              </a:rPr>
              <a:t>Rendered as any other message</a:t>
            </a:r>
          </a:p>
          <a:p>
            <a:pPr lvl="1">
              <a:spcBef>
                <a:spcPts val="588"/>
              </a:spcBef>
            </a:pPr>
            <a:r>
              <a:rPr lang="en-US" dirty="0">
                <a:solidFill>
                  <a:schemeClr val="tx1"/>
                </a:solidFill>
              </a:rPr>
              <a:t>Text</a:t>
            </a:r>
          </a:p>
          <a:p>
            <a:pPr lvl="1">
              <a:spcBef>
                <a:spcPts val="588"/>
              </a:spcBef>
            </a:pPr>
            <a:r>
              <a:rPr lang="en-US" dirty="0">
                <a:solidFill>
                  <a:schemeClr val="tx1"/>
                </a:solidFill>
              </a:rPr>
              <a:t>Card</a:t>
            </a:r>
          </a:p>
          <a:p>
            <a:pPr lvl="1">
              <a:spcBef>
                <a:spcPts val="588"/>
              </a:spcBef>
            </a:pPr>
            <a:r>
              <a:rPr lang="en-US" dirty="0">
                <a:solidFill>
                  <a:schemeClr val="tx1"/>
                </a:solidFill>
              </a:rPr>
              <a:t>Actionable Card</a:t>
            </a:r>
          </a:p>
          <a:p>
            <a:pPr lvl="1">
              <a:lnSpc>
                <a:spcPct val="90000"/>
              </a:lnSpc>
              <a:spcBef>
                <a:spcPts val="1765"/>
              </a:spcBef>
            </a:pPr>
            <a:r>
              <a:rPr lang="en-US" sz="1568" dirty="0" err="1">
                <a:latin typeface="+mj-lt"/>
              </a:rPr>
              <a:t>POSTed</a:t>
            </a:r>
            <a:r>
              <a:rPr lang="en-US" sz="1568" dirty="0">
                <a:latin typeface="+mj-lt"/>
              </a:rPr>
              <a:t> to registered endpoint</a:t>
            </a:r>
          </a:p>
          <a:p>
            <a:pPr lvl="1">
              <a:lnSpc>
                <a:spcPct val="90000"/>
              </a:lnSpc>
              <a:spcBef>
                <a:spcPts val="1765"/>
              </a:spcBef>
            </a:pPr>
            <a:r>
              <a:rPr lang="en-US" sz="1568" dirty="0">
                <a:latin typeface="+mj-lt"/>
              </a:rPr>
              <a:t>Incoming </a:t>
            </a:r>
            <a:r>
              <a:rPr lang="en-US" sz="1568" dirty="0" err="1">
                <a:latin typeface="+mj-lt"/>
              </a:rPr>
              <a:t>Webhook</a:t>
            </a:r>
            <a:endParaRPr lang="en-US" sz="1568" dirty="0">
              <a:latin typeface="+mj-lt"/>
            </a:endParaRPr>
          </a:p>
          <a:p>
            <a:pPr lvl="1">
              <a:spcBef>
                <a:spcPts val="588"/>
              </a:spcBef>
            </a:pPr>
            <a:r>
              <a:rPr lang="en-US" dirty="0"/>
              <a:t>Teams provides URL, must be copied</a:t>
            </a:r>
          </a:p>
          <a:p>
            <a:pPr lvl="1">
              <a:lnSpc>
                <a:spcPct val="90000"/>
              </a:lnSpc>
              <a:spcBef>
                <a:spcPts val="1765"/>
              </a:spcBef>
            </a:pPr>
            <a:r>
              <a:rPr lang="en-US" sz="1568" dirty="0">
                <a:latin typeface="+mj-lt"/>
              </a:rPr>
              <a:t>Office 365 Connector</a:t>
            </a:r>
          </a:p>
          <a:p>
            <a:pPr lvl="1">
              <a:spcBef>
                <a:spcPts val="588"/>
              </a:spcBef>
            </a:pPr>
            <a:r>
              <a:rPr lang="en-US" dirty="0"/>
              <a:t>Automated flow for capturing URL</a:t>
            </a:r>
          </a:p>
          <a:p>
            <a:pPr lvl="1">
              <a:spcBef>
                <a:spcPts val="588"/>
              </a:spcBef>
            </a:pPr>
            <a:r>
              <a:rPr lang="en-US" dirty="0"/>
              <a:t>Requires registration and publication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D0B750-D6CA-40C4-92B8-2D5119B6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783" y="1915738"/>
            <a:ext cx="6994291" cy="3748438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336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 -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1966520"/>
            <a:ext cx="4308150" cy="1500411"/>
          </a:xfrm>
        </p:spPr>
        <p:txBody>
          <a:bodyPr/>
          <a:lstStyle/>
          <a:p>
            <a:r>
              <a:rPr lang="en-US" sz="1961" b="0" dirty="0">
                <a:latin typeface="+mj-lt"/>
              </a:rPr>
              <a:t>connector node</a:t>
            </a:r>
          </a:p>
          <a:p>
            <a:r>
              <a:rPr lang="en-US" sz="1568" b="0" dirty="0">
                <a:solidFill>
                  <a:schemeClr val="tx1"/>
                </a:solidFill>
              </a:rPr>
              <a:t>Identifies registered connector via </a:t>
            </a:r>
            <a:r>
              <a:rPr lang="en-US" sz="1568" b="0" dirty="0" err="1">
                <a:solidFill>
                  <a:schemeClr val="tx1"/>
                </a:solidFill>
              </a:rPr>
              <a:t>connectorId</a:t>
            </a:r>
            <a:endParaRPr lang="en-US" sz="1568" b="0" dirty="0">
              <a:solidFill>
                <a:schemeClr val="tx1"/>
              </a:solidFill>
            </a:endParaRPr>
          </a:p>
          <a:p>
            <a:r>
              <a:rPr lang="en-US" sz="1568" b="0" dirty="0">
                <a:solidFill>
                  <a:schemeClr val="tx1"/>
                </a:solidFill>
              </a:rPr>
              <a:t>Information provided during registration shown when adding to Channel</a:t>
            </a:r>
          </a:p>
          <a:p>
            <a:endParaRPr lang="en-US" sz="1765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5995" y="3481093"/>
            <a:ext cx="3907745" cy="1846659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"connectors":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"[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ConnectorAppId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]",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"scopes": [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"team"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]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6EF37C-8129-4B66-90E3-40D7F9F6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91" y="1615918"/>
            <a:ext cx="4220439" cy="4211702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A7400-7D15-4C16-BC8C-521136982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720" b="28110"/>
          <a:stretch/>
        </p:blipFill>
        <p:spPr>
          <a:xfrm>
            <a:off x="8366632" y="3778591"/>
            <a:ext cx="3395832" cy="2325242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14354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745" dirty="0"/>
              <a:t>Connector / </a:t>
            </a:r>
            <a:r>
              <a:rPr lang="en-US" sz="2745" dirty="0" err="1"/>
              <a:t>webhook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374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App contains multiple capabilities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4115" y="3592690"/>
            <a:ext cx="2474333" cy="692497"/>
          </a:xfrm>
        </p:spPr>
        <p:txBody>
          <a:bodyPr/>
          <a:lstStyle/>
          <a:p>
            <a:br>
              <a:rPr lang="en-US" sz="1765" b="0" dirty="0">
                <a:latin typeface="+mj-lt"/>
              </a:rPr>
            </a:br>
            <a:br>
              <a:rPr lang="en-US" sz="1765" b="0" dirty="0">
                <a:latin typeface="+mj-lt"/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87986" y="3592690"/>
            <a:ext cx="2158891" cy="1500411"/>
          </a:xfrm>
        </p:spPr>
        <p:txBody>
          <a:bodyPr/>
          <a:lstStyle/>
          <a:p>
            <a:r>
              <a:rPr lang="en-US" sz="1765" b="0" dirty="0">
                <a:latin typeface="+mj-lt"/>
              </a:rPr>
              <a:t>Customizable cards </a:t>
            </a:r>
            <a:br>
              <a:rPr lang="en-US" sz="1765" dirty="0"/>
            </a:br>
            <a:endParaRPr lang="en-US" sz="1765" dirty="0"/>
          </a:p>
          <a:p>
            <a:r>
              <a:rPr lang="en-US" b="0" dirty="0">
                <a:solidFill>
                  <a:schemeClr val="tx1"/>
                </a:solidFill>
              </a:rPr>
              <a:t>Cards let you surface important tasks, information, and reminders in actionable ways.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0649" y="3617813"/>
            <a:ext cx="2297750" cy="1269578"/>
          </a:xfrm>
        </p:spPr>
        <p:txBody>
          <a:bodyPr/>
          <a:lstStyle/>
          <a:p>
            <a:r>
              <a:rPr lang="en-US" sz="1765" b="0" dirty="0">
                <a:latin typeface="+mj-lt"/>
              </a:rPr>
              <a:t>Bot framework</a:t>
            </a:r>
            <a:br>
              <a:rPr lang="en-US" sz="1765" dirty="0"/>
            </a:br>
            <a:endParaRPr lang="en-US" sz="1765" dirty="0"/>
          </a:p>
          <a:p>
            <a:r>
              <a:rPr lang="en-US" b="0" dirty="0">
                <a:solidFill>
                  <a:schemeClr val="tx1"/>
                </a:solidFill>
              </a:rPr>
              <a:t>The Bot framework offers a natural language UX that can interact with your services.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577591" y="3592690"/>
            <a:ext cx="2184872" cy="1500411"/>
          </a:xfrm>
        </p:spPr>
        <p:txBody>
          <a:bodyPr/>
          <a:lstStyle/>
          <a:p>
            <a:r>
              <a:rPr lang="en-US" sz="1765" b="0" dirty="0">
                <a:latin typeface="+mj-lt"/>
              </a:rPr>
              <a:t>Compose extensions</a:t>
            </a:r>
            <a:br>
              <a:rPr lang="en-US" sz="1765" dirty="0"/>
            </a:br>
            <a:endParaRPr lang="en-US" sz="1765" dirty="0"/>
          </a:p>
          <a:p>
            <a:r>
              <a:rPr lang="en-US" b="0" dirty="0">
                <a:solidFill>
                  <a:schemeClr val="tx1"/>
                </a:solidFill>
              </a:rPr>
              <a:t>Compose Extensions are quick and easy shortcuts to key components f your service.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9" y="1747632"/>
            <a:ext cx="2951388" cy="166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493" y="1747631"/>
            <a:ext cx="2951386" cy="16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92" y="1747631"/>
            <a:ext cx="2951386" cy="16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steamsdesignguidelines.azurewebsites.net/images/getting_started/06_homepage_compose-extensions.png">
            <a:extLst>
              <a:ext uri="{FF2B5EF4-FFF2-40B4-BE49-F238E27FC236}">
                <a16:creationId xmlns:a16="http://schemas.microsoft.com/office/drawing/2014/main" id="{3E9F3F09-197A-4B4A-992E-06D94EDFA103}"/>
              </a:ext>
            </a:extLst>
          </p:cNvPr>
          <p:cNvPicPr>
            <a:picLocks noGrp="1" noChangeAspect="1" noChangeArrowheads="1"/>
          </p:cNvPicPr>
          <p:nvPr>
            <p:ph sz="quarter" idx="3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378" y="1747631"/>
            <a:ext cx="2951386" cy="166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8AE97E7-F7AB-4479-ABDA-C9B492B802AE}"/>
              </a:ext>
            </a:extLst>
          </p:cNvPr>
          <p:cNvSpPr txBox="1">
            <a:spLocks/>
          </p:cNvSpPr>
          <p:nvPr/>
        </p:nvSpPr>
        <p:spPr>
          <a:xfrm>
            <a:off x="651760" y="3592689"/>
            <a:ext cx="2416193" cy="150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ts val="1765"/>
              </a:lnSpc>
              <a:spcBef>
                <a:spcPts val="882"/>
              </a:spcBef>
            </a:pPr>
            <a:r>
              <a:rPr lang="en-US" sz="1765" b="0" dirty="0">
                <a:solidFill>
                  <a:srgbClr val="D83B01"/>
                </a:solidFill>
                <a:latin typeface="Segoe UI Semibold"/>
              </a:rPr>
              <a:t>Tabs and conversations</a:t>
            </a:r>
            <a:br>
              <a:rPr lang="en-US" sz="1765" dirty="0">
                <a:solidFill>
                  <a:srgbClr val="D83B01"/>
                </a:solidFill>
                <a:latin typeface="Segoe UI"/>
              </a:rPr>
            </a:br>
            <a:endParaRPr lang="en-US" sz="1765" dirty="0">
              <a:solidFill>
                <a:srgbClr val="D83B01"/>
              </a:solidFill>
              <a:latin typeface="Segoe UI"/>
            </a:endParaRPr>
          </a:p>
          <a:p>
            <a:pPr defTabSz="914367">
              <a:lnSpc>
                <a:spcPts val="1765"/>
              </a:lnSpc>
              <a:spcBef>
                <a:spcPts val="882"/>
              </a:spcBef>
            </a:pPr>
            <a:r>
              <a:rPr lang="en-US" sz="1372" b="0" dirty="0">
                <a:solidFill>
                  <a:srgbClr val="2F2F2F"/>
                </a:solidFill>
                <a:latin typeface="Segoe UI"/>
              </a:rPr>
              <a:t>Tabs give your app a dedicated canvas that allows people to jump  between conversations and your experience.</a:t>
            </a:r>
          </a:p>
        </p:txBody>
      </p:sp>
    </p:spTree>
    <p:extLst>
      <p:ext uri="{BB962C8B-B14F-4D97-AF65-F5344CB8AC3E}">
        <p14:creationId xmlns:p14="http://schemas.microsoft.com/office/powerpoint/2010/main" val="197404368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capabilities – Manifest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1966520"/>
            <a:ext cx="5541959" cy="3190682"/>
          </a:xfrm>
        </p:spPr>
        <p:txBody>
          <a:bodyPr/>
          <a:lstStyle/>
          <a:p>
            <a:r>
              <a:rPr lang="en-US" sz="1961" dirty="0">
                <a:latin typeface="+mj-lt"/>
              </a:rPr>
              <a:t>Top-level nodes</a:t>
            </a:r>
          </a:p>
          <a:p>
            <a:pPr>
              <a:lnSpc>
                <a:spcPct val="90000"/>
              </a:lnSpc>
              <a:spcBef>
                <a:spcPts val="1765"/>
              </a:spcBef>
            </a:pPr>
            <a:r>
              <a:rPr lang="en-US" sz="1568" b="0" dirty="0">
                <a:solidFill>
                  <a:schemeClr val="tx1"/>
                </a:solidFill>
                <a:latin typeface="+mj-lt"/>
              </a:rPr>
              <a:t>Use what you need</a:t>
            </a:r>
          </a:p>
          <a:p>
            <a:pPr>
              <a:lnSpc>
                <a:spcPct val="90000"/>
              </a:lnSpc>
              <a:spcBef>
                <a:spcPts val="1765"/>
              </a:spcBef>
            </a:pPr>
            <a:r>
              <a:rPr lang="en-US" sz="1568" b="0" dirty="0">
                <a:solidFill>
                  <a:schemeClr val="tx1"/>
                </a:solidFill>
                <a:latin typeface="+mj-lt"/>
              </a:rPr>
              <a:t>Single package</a:t>
            </a:r>
          </a:p>
          <a:p>
            <a:pPr lvl="1">
              <a:spcBef>
                <a:spcPts val="588"/>
              </a:spcBef>
            </a:pPr>
            <a:r>
              <a:rPr lang="en-US" dirty="0">
                <a:solidFill>
                  <a:schemeClr val="tx1"/>
                </a:solidFill>
              </a:rPr>
              <a:t>Same icons</a:t>
            </a:r>
          </a:p>
          <a:p>
            <a:pPr lvl="1">
              <a:spcBef>
                <a:spcPts val="588"/>
              </a:spcBef>
            </a:pPr>
            <a:r>
              <a:rPr lang="en-US" dirty="0">
                <a:solidFill>
                  <a:schemeClr val="tx1"/>
                </a:solidFill>
              </a:rPr>
              <a:t>Same names</a:t>
            </a:r>
          </a:p>
          <a:p>
            <a:pPr lvl="1">
              <a:spcBef>
                <a:spcPts val="588"/>
              </a:spcBef>
            </a:pPr>
            <a:r>
              <a:rPr lang="en-US" dirty="0">
                <a:solidFill>
                  <a:schemeClr val="tx1"/>
                </a:solidFill>
              </a:rPr>
              <a:t>Same descriptions</a:t>
            </a:r>
          </a:p>
          <a:p>
            <a:pPr>
              <a:lnSpc>
                <a:spcPct val="90000"/>
              </a:lnSpc>
              <a:spcBef>
                <a:spcPts val="1765"/>
              </a:spcBef>
            </a:pPr>
            <a:r>
              <a:rPr lang="en-US" sz="1568" b="0" dirty="0">
                <a:solidFill>
                  <a:schemeClr val="tx1"/>
                </a:solidFill>
                <a:latin typeface="+mj-lt"/>
              </a:rPr>
              <a:t>Easy deployment</a:t>
            </a:r>
          </a:p>
          <a:p>
            <a:pPr marL="280121" indent="-280121">
              <a:buFont typeface="Arial" panose="020B0604020202020204" pitchFamily="34" charset="0"/>
              <a:buChar char="•"/>
            </a:pPr>
            <a:endParaRPr lang="en-US" sz="1568" b="0" dirty="0">
              <a:solidFill>
                <a:schemeClr val="tx1"/>
              </a:solidFill>
            </a:endParaRPr>
          </a:p>
          <a:p>
            <a:endParaRPr lang="en-US" sz="1765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95067" y="1966520"/>
            <a:ext cx="6239756" cy="3231654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"$schema": "https://statics.teams.microsoft.com/...",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manifestVersion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"1.0",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configurableTabs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staticTabs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"bots":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"connectors": [],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composeExtensions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": []</a:t>
            </a:r>
          </a:p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814507" y="1350160"/>
            <a:ext cx="7795874" cy="5237538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339773" y="6587698"/>
            <a:ext cx="1863355" cy="2698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29087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745" dirty="0"/>
              <a:t>Multiple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63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23" y="1807319"/>
            <a:ext cx="11306469" cy="403079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771365" y="487"/>
            <a:ext cx="6420636" cy="685702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55995" y="2570851"/>
            <a:ext cx="554195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ts val="1765"/>
              </a:lnSpc>
            </a:pPr>
            <a:endParaRPr lang="en-US" sz="1765" dirty="0">
              <a:solidFill>
                <a:srgbClr val="2F2F2F"/>
              </a:solidFill>
              <a:latin typeface="Segoe U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9E516-A57C-4FE5-988C-91005354C772}"/>
              </a:ext>
            </a:extLst>
          </p:cNvPr>
          <p:cNvSpPr txBox="1">
            <a:spLocks/>
          </p:cNvSpPr>
          <p:nvPr/>
        </p:nvSpPr>
        <p:spPr>
          <a:xfrm>
            <a:off x="445923" y="2797924"/>
            <a:ext cx="3837818" cy="378646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7330">
              <a:spcBef>
                <a:spcPts val="1176"/>
              </a:spcBef>
            </a:pPr>
            <a:r>
              <a:rPr lang="en-US" sz="1961" dirty="0"/>
              <a:t>Connectors / </a:t>
            </a:r>
            <a:r>
              <a:rPr lang="en-US" sz="1961" dirty="0" err="1"/>
              <a:t>webhooks</a:t>
            </a:r>
            <a:endParaRPr lang="en-US" sz="1961" dirty="0"/>
          </a:p>
          <a:p>
            <a:pPr defTabSz="507330">
              <a:spcBef>
                <a:spcPts val="1176"/>
              </a:spcBef>
            </a:pPr>
            <a:r>
              <a:rPr lang="en-US" sz="1961" dirty="0"/>
              <a:t>Multiple capabilities</a:t>
            </a:r>
          </a:p>
          <a:p>
            <a:pPr defTabSz="507330">
              <a:spcBef>
                <a:spcPts val="1176"/>
              </a:spcBef>
            </a:pPr>
            <a:endParaRPr lang="en-US" sz="1961" spc="-49" dirty="0">
              <a:solidFill>
                <a:srgbClr val="D83B0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55995" y="2797924"/>
            <a:ext cx="3837818" cy="378646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07330">
              <a:spcBef>
                <a:spcPts val="1176"/>
              </a:spcBef>
            </a:pPr>
            <a:r>
              <a:rPr lang="en-US" sz="1961" spc="-49" dirty="0">
                <a:solidFill>
                  <a:srgbClr val="D83B01"/>
                </a:solidFill>
                <a:latin typeface="Segoe UI Semibold"/>
              </a:rPr>
              <a:t>Teams</a:t>
            </a:r>
            <a:r>
              <a:rPr lang="en-US" sz="1568" spc="-49" dirty="0">
                <a:solidFill>
                  <a:srgbClr val="FFFFFF"/>
                </a:solidFill>
                <a:latin typeface="Segoe UI Semibold"/>
              </a:rPr>
              <a:t>-</a:t>
            </a:r>
            <a:r>
              <a:rPr lang="en-US" sz="1961" spc="-49" dirty="0">
                <a:solidFill>
                  <a:srgbClr val="D83B01"/>
                </a:solidFill>
                <a:latin typeface="Segoe UI Semibold"/>
              </a:rPr>
              <a:t>Bot</a:t>
            </a:r>
            <a:r>
              <a:rPr lang="en-US" sz="1568" spc="-49" dirty="0">
                <a:solidFill>
                  <a:srgbClr val="FFFFFF"/>
                </a:solidFill>
                <a:latin typeface="Segoe UI Semibold"/>
              </a:rPr>
              <a:t>-</a:t>
            </a:r>
            <a:r>
              <a:rPr lang="en-US" sz="1961" spc="-49" dirty="0">
                <a:solidFill>
                  <a:srgbClr val="D83B01"/>
                </a:solidFill>
                <a:latin typeface="Segoe UI Semibold"/>
              </a:rPr>
              <a:t>extensions</a:t>
            </a:r>
          </a:p>
          <a:p>
            <a:pPr defTabSz="507330">
              <a:spcBef>
                <a:spcPts val="1176"/>
              </a:spcBef>
            </a:pPr>
            <a:r>
              <a:rPr lang="en-US" sz="1961" spc="-49" dirty="0">
                <a:solidFill>
                  <a:srgbClr val="D83B01"/>
                </a:solidFill>
                <a:latin typeface="Segoe UI Semibold"/>
              </a:rPr>
              <a:t>Respond to events</a:t>
            </a:r>
          </a:p>
          <a:p>
            <a:pPr defTabSz="507330">
              <a:spcBef>
                <a:spcPts val="1176"/>
              </a:spcBef>
            </a:pPr>
            <a:r>
              <a:rPr lang="en-US" sz="1961" spc="-49" dirty="0">
                <a:solidFill>
                  <a:srgbClr val="D83B01"/>
                </a:solidFill>
                <a:latin typeface="Segoe UI Semibold"/>
              </a:rPr>
              <a:t>Updating messages/cards</a:t>
            </a:r>
          </a:p>
          <a:p>
            <a:pPr defTabSz="507330">
              <a:spcBef>
                <a:spcPts val="1176"/>
              </a:spcBef>
            </a:pPr>
            <a:r>
              <a:rPr lang="en-US" sz="1961" spc="-49" dirty="0">
                <a:solidFill>
                  <a:srgbClr val="D83B01"/>
                </a:solidFill>
                <a:latin typeface="Segoe UI Semibold"/>
              </a:rPr>
              <a:t>Dialogs, prompts and menus</a:t>
            </a:r>
          </a:p>
          <a:p>
            <a:pPr defTabSz="507330">
              <a:spcBef>
                <a:spcPts val="1176"/>
              </a:spcBef>
            </a:pPr>
            <a:r>
              <a:rPr lang="en-US" sz="1961" spc="-49" dirty="0">
                <a:solidFill>
                  <a:srgbClr val="D83B01"/>
                </a:solidFill>
                <a:latin typeface="Segoe UI Semibold"/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55995" y="1676615"/>
            <a:ext cx="3618381" cy="89953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2745" spc="-49" dirty="0">
                <a:solidFill>
                  <a:srgbClr val="2F2F2F"/>
                </a:solidFill>
                <a:latin typeface="Segoe UI Semibold"/>
              </a:rPr>
              <a:t>Advanced Teams </a:t>
            </a:r>
            <a:br>
              <a:rPr lang="en-US" sz="2745" spc="-49" dirty="0">
                <a:solidFill>
                  <a:srgbClr val="2F2F2F"/>
                </a:solidFill>
                <a:latin typeface="Segoe UI Semibold"/>
              </a:rPr>
            </a:br>
            <a:r>
              <a:rPr lang="en-US" sz="2745" spc="-49" dirty="0">
                <a:solidFill>
                  <a:srgbClr val="2F2F2F"/>
                </a:solidFill>
                <a:latin typeface="Segoe UI Semibold"/>
              </a:rPr>
              <a:t>Bot capabilities</a:t>
            </a:r>
            <a:r>
              <a:rPr lang="en-US" sz="2745" spc="-49" dirty="0">
                <a:noFill/>
                <a:latin typeface="Segoe UI Semibold"/>
              </a:rPr>
              <a:t> _</a:t>
            </a:r>
            <a:r>
              <a:rPr lang="en-US" sz="2745" spc="-49" dirty="0">
                <a:solidFill>
                  <a:srgbClr val="2F2F2F"/>
                </a:solidFill>
                <a:latin typeface="Segoe UI Semibold"/>
              </a:rPr>
              <a:t> </a:t>
            </a:r>
            <a:br>
              <a:rPr lang="en-US" sz="2745" spc="-49" dirty="0">
                <a:solidFill>
                  <a:srgbClr val="2F2F2F"/>
                </a:solidFill>
                <a:latin typeface="Segoe UI Semibold"/>
              </a:rPr>
            </a:br>
            <a:endParaRPr lang="en-US" sz="2745" spc="-49" dirty="0">
              <a:solidFill>
                <a:srgbClr val="2F2F2F"/>
              </a:solidFill>
              <a:latin typeface="Segoe UI Semibold"/>
            </a:endParaRPr>
          </a:p>
        </p:txBody>
      </p:sp>
      <p:pic>
        <p:nvPicPr>
          <p:cNvPr id="3" name="Picture 2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DCB62780-E724-431D-BFB0-455A911F6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1"/>
          <a:stretch/>
        </p:blipFill>
        <p:spPr>
          <a:xfrm>
            <a:off x="5477058" y="487"/>
            <a:ext cx="6714942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Labs</a:t>
            </a:r>
            <a:br>
              <a:rPr lang="en-US" dirty="0"/>
            </a:br>
            <a:r>
              <a:rPr lang="en-US" sz="2745" dirty="0"/>
              <a:t>Microsoft Teams apps - Advanced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0717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7E3A2E-27E2-4E31-A11A-DC0BB52B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827"/>
            <a:ext cx="11306469" cy="402302"/>
          </a:xfrm>
        </p:spPr>
        <p:txBody>
          <a:bodyPr/>
          <a:lstStyle/>
          <a:p>
            <a:pPr>
              <a:spcBef>
                <a:spcPts val="1176"/>
              </a:spcBef>
            </a:pPr>
            <a:r>
              <a:rPr lang="en-US" dirty="0">
                <a:solidFill>
                  <a:schemeClr val="tx1"/>
                </a:solidFill>
              </a:rPr>
              <a:t>Teams</a:t>
            </a:r>
            <a:r>
              <a:rPr lang="en-US" sz="1961" dirty="0">
                <a:solidFill>
                  <a:srgbClr val="FFFFFF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Bot</a:t>
            </a:r>
            <a:r>
              <a:rPr lang="en-US" sz="1961" dirty="0">
                <a:solidFill>
                  <a:srgbClr val="FFFFFF"/>
                </a:solidFill>
              </a:rPr>
              <a:t>-</a:t>
            </a:r>
            <a:r>
              <a:rPr lang="en-US" dirty="0">
                <a:solidFill>
                  <a:schemeClr val="tx1"/>
                </a:solidFill>
              </a:rPr>
              <a:t>extensions</a:t>
            </a:r>
          </a:p>
        </p:txBody>
      </p:sp>
      <p:pic>
        <p:nvPicPr>
          <p:cNvPr id="23" name="Content Placeholder 17">
            <a:extLst>
              <a:ext uri="{FF2B5EF4-FFF2-40B4-BE49-F238E27FC236}">
                <a16:creationId xmlns:a16="http://schemas.microsoft.com/office/drawing/2014/main" id="{3A9A4212-A2C6-460E-AD19-FBD3B4EDE3D7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6030637" y="1966085"/>
            <a:ext cx="5333416" cy="1369538"/>
          </a:xfrm>
          <a:prstGeom prst="rect">
            <a:avLst/>
          </a:prstGeom>
          <a:ln w="9525">
            <a:solidFill>
              <a:schemeClr val="bg1">
                <a:lumMod val="90000"/>
              </a:schemeClr>
            </a:solidFill>
          </a:ln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2E8CD5F5-7A25-42F8-AF87-96786538018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4"/>
          <a:stretch>
            <a:fillRect/>
          </a:stretch>
        </p:blipFill>
        <p:spPr>
          <a:xfrm>
            <a:off x="5997954" y="3575292"/>
            <a:ext cx="5366099" cy="1936029"/>
          </a:xfrm>
          <a:prstGeom prst="rect">
            <a:avLst/>
          </a:prstGeom>
          <a:ln w="9525">
            <a:solidFill>
              <a:schemeClr val="bg1">
                <a:lumMod val="90000"/>
              </a:schemeClr>
            </a:solidFill>
          </a:ln>
        </p:spPr>
      </p:pic>
      <p:sp>
        <p:nvSpPr>
          <p:cNvPr id="8" name="AutoShape 6" descr="https://www.nuget.org/Content/gallery/img/logo-footer.svg">
            <a:extLst>
              <a:ext uri="{FF2B5EF4-FFF2-40B4-BE49-F238E27FC236}">
                <a16:creationId xmlns:a16="http://schemas.microsoft.com/office/drawing/2014/main" id="{5EB78245-8D4C-4EFB-866B-07F904157E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93265" y="3014249"/>
            <a:ext cx="298808" cy="2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2F2F2F"/>
              </a:solidFill>
              <a:latin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68AE62-7073-498E-B7D0-42F5B9932EEB}"/>
              </a:ext>
            </a:extLst>
          </p:cNvPr>
          <p:cNvGrpSpPr/>
          <p:nvPr/>
        </p:nvGrpSpPr>
        <p:grpSpPr>
          <a:xfrm>
            <a:off x="455995" y="1826509"/>
            <a:ext cx="5541959" cy="4116512"/>
            <a:chOff x="465138" y="2005456"/>
            <a:chExt cx="5653087" cy="4199057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FD5AC46A-6E2F-416D-A722-D5D438E9D52F}"/>
                </a:ext>
              </a:extLst>
            </p:cNvPr>
            <p:cNvSpPr txBox="1">
              <a:spLocks/>
            </p:cNvSpPr>
            <p:nvPr/>
          </p:nvSpPr>
          <p:spPr>
            <a:xfrm>
              <a:off x="465138" y="2005456"/>
              <a:ext cx="5653087" cy="419905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ts val="1800"/>
                </a:lnSpc>
                <a:spcBef>
                  <a:spcPts val="9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lang="en-US" sz="1400" b="1" kern="1200" spc="0" baseline="0" dirty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0" marR="0" indent="0" algn="l" defTabSz="932742" rtl="0" eaLnBrk="1" fontAlgn="auto" latinLnBrk="0" hangingPunct="1">
                <a:lnSpc>
                  <a:spcPts val="1800"/>
                </a:lnSpc>
                <a:spcBef>
                  <a:spcPts val="45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1765"/>
                </a:lnSpc>
                <a:spcBef>
                  <a:spcPts val="882"/>
                </a:spcBef>
              </a:pPr>
              <a:r>
                <a:rPr lang="en-US" sz="1961" b="0" dirty="0">
                  <a:solidFill>
                    <a:srgbClr val="D83B01"/>
                  </a:solidFill>
                  <a:latin typeface="Segoe UI Semibold"/>
                </a:rPr>
                <a:t>Extensions and utilities</a:t>
              </a:r>
            </a:p>
            <a:p>
              <a:pPr lvl="1" defTabSz="914367">
                <a:lnSpc>
                  <a:spcPts val="1765"/>
                </a:lnSpc>
                <a:spcBef>
                  <a:spcPts val="882"/>
                </a:spcBef>
              </a:pPr>
              <a:r>
                <a:rPr lang="en-US" sz="1568" dirty="0" err="1">
                  <a:solidFill>
                    <a:srgbClr val="2F2F2F"/>
                  </a:solidFill>
                  <a:latin typeface="Segoe UI Semibold"/>
                </a:rPr>
                <a:t>ConnectorClient</a:t>
              </a:r>
              <a:endParaRPr lang="en-US" sz="1568" dirty="0">
                <a:solidFill>
                  <a:srgbClr val="2F2F2F"/>
                </a:solidFill>
                <a:latin typeface="Segoe UI Semibold"/>
              </a:endParaRPr>
            </a:p>
            <a:p>
              <a:pPr lvl="1" defTabSz="914367">
                <a:lnSpc>
                  <a:spcPts val="1765"/>
                </a:lnSpc>
                <a:spcBef>
                  <a:spcPts val="1176"/>
                </a:spcBef>
              </a:pPr>
              <a:r>
                <a:rPr lang="en-US" sz="1568" dirty="0">
                  <a:solidFill>
                    <a:srgbClr val="2F2F2F"/>
                  </a:solidFill>
                  <a:latin typeface="Segoe UI Semibold"/>
                </a:rPr>
                <a:t>Parse activities to system events</a:t>
              </a:r>
            </a:p>
            <a:p>
              <a:pPr lvl="1" defTabSz="914367">
                <a:lnSpc>
                  <a:spcPts val="1765"/>
                </a:lnSpc>
                <a:spcBef>
                  <a:spcPts val="1176"/>
                </a:spcBef>
              </a:pPr>
              <a:r>
                <a:rPr lang="en-US" sz="1568" dirty="0">
                  <a:solidFill>
                    <a:srgbClr val="2F2F2F"/>
                  </a:solidFill>
                  <a:latin typeface="Segoe UI Semibold"/>
                </a:rPr>
                <a:t>Parse activities to channel/member information</a:t>
              </a:r>
            </a:p>
            <a:p>
              <a:pPr lvl="1" defTabSz="914367">
                <a:lnSpc>
                  <a:spcPts val="1765"/>
                </a:lnSpc>
                <a:spcBef>
                  <a:spcPts val="1176"/>
                </a:spcBef>
              </a:pPr>
              <a:r>
                <a:rPr lang="en-US" sz="1568" dirty="0">
                  <a:solidFill>
                    <a:srgbClr val="2F2F2F"/>
                  </a:solidFill>
                  <a:latin typeface="Segoe UI Semibold"/>
                </a:rPr>
                <a:t>Extract @mentions from text</a:t>
              </a:r>
            </a:p>
            <a:p>
              <a:pPr lvl="1" defTabSz="914367">
                <a:lnSpc>
                  <a:spcPts val="1765"/>
                </a:lnSpc>
                <a:spcBef>
                  <a:spcPts val="1176"/>
                </a:spcBef>
              </a:pPr>
              <a:r>
                <a:rPr lang="en-US" sz="1568" dirty="0" err="1">
                  <a:solidFill>
                    <a:srgbClr val="2F2F2F"/>
                  </a:solidFill>
                  <a:latin typeface="Segoe UI Semibold"/>
                </a:rPr>
                <a:t>ProcessAttachments</a:t>
              </a:r>
              <a:endParaRPr lang="en-US" sz="1568" dirty="0">
                <a:solidFill>
                  <a:srgbClr val="2F2F2F"/>
                </a:solidFill>
                <a:latin typeface="Segoe UI Semibold"/>
              </a:endParaRPr>
            </a:p>
            <a:p>
              <a:pPr lvl="1" defTabSz="914367">
                <a:lnSpc>
                  <a:spcPts val="1765"/>
                </a:lnSpc>
                <a:spcBef>
                  <a:spcPts val="1176"/>
                </a:spcBef>
              </a:pPr>
              <a:r>
                <a:rPr lang="en-US" sz="1568" dirty="0">
                  <a:solidFill>
                    <a:srgbClr val="2F2F2F"/>
                  </a:solidFill>
                  <a:latin typeface="Segoe UI Semibold"/>
                </a:rPr>
                <a:t>Data models</a:t>
              </a:r>
            </a:p>
            <a:p>
              <a:pPr lvl="1" defTabSz="914367">
                <a:lnSpc>
                  <a:spcPts val="1765"/>
                </a:lnSpc>
                <a:spcBef>
                  <a:spcPts val="588"/>
                </a:spcBef>
              </a:pPr>
              <a:r>
                <a:rPr lang="en-US" sz="1372" dirty="0">
                  <a:solidFill>
                    <a:srgbClr val="2F2F2F"/>
                  </a:solidFill>
                  <a:latin typeface="Segoe UI"/>
                </a:rPr>
                <a:t>Tenant </a:t>
              </a:r>
            </a:p>
            <a:p>
              <a:pPr lvl="1" defTabSz="914367">
                <a:lnSpc>
                  <a:spcPts val="1765"/>
                </a:lnSpc>
                <a:spcBef>
                  <a:spcPts val="588"/>
                </a:spcBef>
              </a:pPr>
              <a:r>
                <a:rPr lang="en-US" sz="1372" dirty="0">
                  <a:solidFill>
                    <a:srgbClr val="2F2F2F"/>
                  </a:solidFill>
                  <a:latin typeface="Segoe UI"/>
                </a:rPr>
                <a:t>Team/channel</a:t>
              </a:r>
            </a:p>
            <a:p>
              <a:pPr lvl="1" defTabSz="914367">
                <a:lnSpc>
                  <a:spcPts val="1765"/>
                </a:lnSpc>
                <a:spcBef>
                  <a:spcPts val="588"/>
                </a:spcBef>
              </a:pPr>
              <a:r>
                <a:rPr lang="en-US" sz="1372" dirty="0" err="1">
                  <a:solidFill>
                    <a:srgbClr val="2F2F2F"/>
                  </a:solidFill>
                  <a:latin typeface="Segoe UI"/>
                </a:rPr>
                <a:t>ComposeExtension</a:t>
              </a:r>
              <a:endParaRPr lang="en-US" sz="1372" dirty="0">
                <a:solidFill>
                  <a:srgbClr val="2F2F2F"/>
                </a:solidFill>
                <a:latin typeface="Segoe UI"/>
              </a:endParaRPr>
            </a:p>
            <a:p>
              <a:pPr lvl="1" defTabSz="914367">
                <a:lnSpc>
                  <a:spcPts val="1765"/>
                </a:lnSpc>
                <a:spcBef>
                  <a:spcPts val="588"/>
                </a:spcBef>
              </a:pPr>
              <a:r>
                <a:rPr lang="en-US" sz="1372" dirty="0">
                  <a:solidFill>
                    <a:srgbClr val="2F2F2F"/>
                  </a:solidFill>
                  <a:latin typeface="Segoe UI"/>
                </a:rPr>
                <a:t>Cards</a:t>
              </a:r>
            </a:p>
            <a:p>
              <a:pPr lvl="1" defTabSz="914367">
                <a:lnSpc>
                  <a:spcPts val="1765"/>
                </a:lnSpc>
                <a:spcBef>
                  <a:spcPts val="1176"/>
                </a:spcBef>
              </a:pPr>
              <a:r>
                <a:rPr lang="en-US" sz="1568" dirty="0">
                  <a:solidFill>
                    <a:srgbClr val="2F2F2F"/>
                  </a:solidFill>
                  <a:latin typeface="Segoe UI Semibold"/>
                </a:rPr>
                <a:t>Tenant filtering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BEC617-FAC6-4318-B887-17F6D9FD4572}"/>
                </a:ext>
              </a:extLst>
            </p:cNvPr>
            <p:cNvSpPr/>
            <p:nvPr/>
          </p:nvSpPr>
          <p:spPr bwMode="auto">
            <a:xfrm>
              <a:off x="5278582" y="3074194"/>
              <a:ext cx="301336" cy="1102951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960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B89035-CEA4-4AF5-AFFA-6643D4E9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to events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D77BA-EFB2-4965-BF06-611C9650C5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542122"/>
            <a:ext cx="11306469" cy="669863"/>
          </a:xfrm>
        </p:spPr>
        <p:txBody>
          <a:bodyPr/>
          <a:lstStyle/>
          <a:p>
            <a:r>
              <a:rPr lang="en-US" sz="1765" dirty="0">
                <a:latin typeface="+mj-lt"/>
              </a:rPr>
              <a:t>Reach out to users as they are added to Team</a:t>
            </a:r>
          </a:p>
          <a:p>
            <a:r>
              <a:rPr lang="en-US" sz="1765" dirty="0">
                <a:latin typeface="+mj-lt"/>
              </a:rPr>
              <a:t>Respond to changes in Team/Channel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652F76-717C-447F-AD21-F4D1B3BE96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5993" y="2450147"/>
          <a:ext cx="11306470" cy="3277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9954">
                  <a:extLst>
                    <a:ext uri="{9D8B030D-6E8A-4147-A177-3AD203B41FA5}">
                      <a16:colId xmlns:a16="http://schemas.microsoft.com/office/drawing/2014/main" val="1894445532"/>
                    </a:ext>
                  </a:extLst>
                </a:gridCol>
                <a:gridCol w="1863621">
                  <a:extLst>
                    <a:ext uri="{9D8B030D-6E8A-4147-A177-3AD203B41FA5}">
                      <a16:colId xmlns:a16="http://schemas.microsoft.com/office/drawing/2014/main" val="2997665828"/>
                    </a:ext>
                  </a:extLst>
                </a:gridCol>
                <a:gridCol w="2158496">
                  <a:extLst>
                    <a:ext uri="{9D8B030D-6E8A-4147-A177-3AD203B41FA5}">
                      <a16:colId xmlns:a16="http://schemas.microsoft.com/office/drawing/2014/main" val="2926850578"/>
                    </a:ext>
                  </a:extLst>
                </a:gridCol>
                <a:gridCol w="4744400">
                  <a:extLst>
                    <a:ext uri="{9D8B030D-6E8A-4147-A177-3AD203B41FA5}">
                      <a16:colId xmlns:a16="http://schemas.microsoft.com/office/drawing/2014/main" val="119566789"/>
                    </a:ext>
                  </a:extLst>
                </a:gridCol>
              </a:tblGrid>
              <a:tr h="36415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+mj-lt"/>
                        </a:rPr>
                        <a:t>Type</a:t>
                      </a: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+mj-lt"/>
                        </a:rPr>
                        <a:t>Payload object</a:t>
                      </a: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+mj-lt"/>
                        </a:rPr>
                        <a:t>Teams event type</a:t>
                      </a: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2"/>
                          </a:solidFill>
                          <a:latin typeface="+mj-lt"/>
                        </a:rPr>
                        <a:t>Description</a:t>
                      </a: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121092"/>
                  </a:ext>
                </a:extLst>
              </a:tr>
              <a:tr h="36415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+mn-lt"/>
                        </a:rPr>
                        <a:t>conversationUpdate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membersAdded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teamMemberAdded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Bot or team member was</a:t>
                      </a:r>
                      <a:r>
                        <a:rPr lang="en-US" sz="1400" baseline="0" dirty="0">
                          <a:latin typeface="+mn-lt"/>
                        </a:rPr>
                        <a:t> added to team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22294"/>
                  </a:ext>
                </a:extLst>
              </a:tr>
              <a:tr h="364150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membersRemoved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teamMemberRemoved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Bot or team member was removed</a:t>
                      </a:r>
                      <a:r>
                        <a:rPr lang="en-US" sz="1400" baseline="0" dirty="0">
                          <a:latin typeface="+mn-lt"/>
                        </a:rPr>
                        <a:t> from team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59883"/>
                  </a:ext>
                </a:extLst>
              </a:tr>
              <a:tr h="364150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teamRenamed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Team in which bot is member was renamed</a:t>
                      </a: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00853"/>
                  </a:ext>
                </a:extLst>
              </a:tr>
              <a:tr h="364150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channelCreated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In</a:t>
                      </a:r>
                      <a:r>
                        <a:rPr lang="en-US" sz="1400" baseline="0" dirty="0">
                          <a:latin typeface="+mn-lt"/>
                        </a:rPr>
                        <a:t> a team where bot is member, a channel was created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69786"/>
                  </a:ext>
                </a:extLst>
              </a:tr>
              <a:tr h="364150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channelRenamed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In a team where bot is member, a channel was renamed</a:t>
                      </a: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97353"/>
                  </a:ext>
                </a:extLst>
              </a:tr>
              <a:tr h="364150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conversationUpdate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chanelDeleted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In a team where bot s member, a channel was deleted</a:t>
                      </a: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280445"/>
                  </a:ext>
                </a:extLst>
              </a:tr>
              <a:tr h="364150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contactRelationUpdate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Not directly supported in Teams</a:t>
                      </a: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947754"/>
                  </a:ext>
                </a:extLst>
              </a:tr>
              <a:tr h="364150"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deleteUserData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44821" marB="44821"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+mn-lt"/>
                      </a:endParaRP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lt"/>
                        </a:rPr>
                        <a:t>Not directly supported in Teams</a:t>
                      </a:r>
                    </a:p>
                  </a:txBody>
                  <a:tcPr marL="89642" marR="89642" marT="44821" marB="44821">
                    <a:lnL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4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633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0CFDAB-0D91-4480-BFAA-B7BA62BB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745" dirty="0"/>
              <a:t>Responding to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8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message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61DEF-262A-4C5E-B715-1410D5BEDD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5995" y="1882552"/>
            <a:ext cx="4992406" cy="3139462"/>
          </a:xfrm>
        </p:spPr>
        <p:txBody>
          <a:bodyPr/>
          <a:lstStyle/>
          <a:p>
            <a:r>
              <a:rPr lang="en-US" sz="1765" dirty="0">
                <a:solidFill>
                  <a:schemeClr val="accent1"/>
                </a:solidFill>
                <a:latin typeface="+mj-lt"/>
              </a:rPr>
              <a:t>Bots encourage conversation about information </a:t>
            </a:r>
          </a:p>
          <a:p>
            <a:pPr marL="0" lvl="1">
              <a:spcBef>
                <a:spcPts val="882"/>
              </a:spcBef>
            </a:pPr>
            <a:r>
              <a:rPr lang="en-US" sz="1372" dirty="0"/>
              <a:t>Keep that information up-to-date</a:t>
            </a:r>
          </a:p>
          <a:p>
            <a:pPr marL="0" lvl="1">
              <a:spcBef>
                <a:spcPts val="882"/>
              </a:spcBef>
            </a:pPr>
            <a:r>
              <a:rPr lang="en-US" sz="1372" dirty="0"/>
              <a:t>Update activity via SDK or REST</a:t>
            </a:r>
          </a:p>
          <a:p>
            <a:pPr>
              <a:lnSpc>
                <a:spcPct val="90000"/>
              </a:lnSpc>
              <a:spcBef>
                <a:spcPts val="882"/>
              </a:spcBef>
            </a:pPr>
            <a:r>
              <a:rPr lang="en-US" sz="1372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Updates message and attachments</a:t>
            </a:r>
          </a:p>
          <a:p>
            <a:pPr>
              <a:lnSpc>
                <a:spcPct val="90000"/>
              </a:lnSpc>
              <a:spcBef>
                <a:spcPts val="882"/>
              </a:spcBef>
            </a:pPr>
            <a:endParaRPr lang="en-US" sz="1372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>
              <a:lnSpc>
                <a:spcPct val="90000"/>
              </a:lnSpc>
              <a:spcBef>
                <a:spcPts val="882"/>
              </a:spcBef>
            </a:pPr>
            <a:r>
              <a:rPr lang="en-US" sz="1765" dirty="0">
                <a:solidFill>
                  <a:schemeClr val="accent1"/>
                </a:solidFill>
                <a:latin typeface="+mj-lt"/>
              </a:rPr>
              <a:t>Initiate 1:1 or channel conversation </a:t>
            </a:r>
          </a:p>
          <a:p>
            <a:pPr>
              <a:lnSpc>
                <a:spcPct val="90000"/>
              </a:lnSpc>
              <a:spcBef>
                <a:spcPts val="882"/>
              </a:spcBef>
            </a:pPr>
            <a:r>
              <a:rPr lang="en-US" sz="1372" dirty="0"/>
              <a:t>Be proactive about state in your service</a:t>
            </a:r>
          </a:p>
          <a:p>
            <a:pPr>
              <a:lnSpc>
                <a:spcPct val="90000"/>
              </a:lnSpc>
              <a:spcBef>
                <a:spcPts val="882"/>
              </a:spcBef>
            </a:pPr>
            <a:endParaRPr lang="en-US" sz="1372" dirty="0">
              <a:solidFill>
                <a:schemeClr val="accent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882"/>
              </a:spcBef>
            </a:pPr>
            <a:r>
              <a:rPr lang="en-US" sz="1765" dirty="0">
                <a:solidFill>
                  <a:schemeClr val="accent1"/>
                </a:solidFill>
                <a:latin typeface="+mj-lt"/>
              </a:rPr>
              <a:t>Alert users for important events</a:t>
            </a:r>
          </a:p>
          <a:p>
            <a:pPr>
              <a:lnSpc>
                <a:spcPct val="90000"/>
              </a:lnSpc>
              <a:spcBef>
                <a:spcPts val="882"/>
              </a:spcBef>
            </a:pPr>
            <a:r>
              <a:rPr lang="en-US" sz="1372" dirty="0"/>
              <a:t>Don’t be noisy, be helpful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BAA4C-D47F-4BA1-8B9F-135652CE6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64" y="1882551"/>
            <a:ext cx="5075834" cy="1131625"/>
          </a:xfrm>
          <a:prstGeom prst="rect">
            <a:avLst/>
          </a:prstGeom>
          <a:ln w="9525">
            <a:solidFill>
              <a:schemeClr val="bg1"/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4B602C-75EC-41EC-A1B2-68C62157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464" y="3317395"/>
            <a:ext cx="5075834" cy="230657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3C1AF-0B36-44FB-BF0F-0BDDFB15D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401" y="3452282"/>
            <a:ext cx="3491885" cy="13631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238192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96049F5E-76EA-4117-9C35-8E048691F68E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3"/>
          <a:srcRect t="3773" b="7513"/>
          <a:stretch/>
        </p:blipFill>
        <p:spPr>
          <a:xfrm>
            <a:off x="849239" y="2116389"/>
            <a:ext cx="2737280" cy="2143047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BA1488-D724-488D-8089-A0DE0815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Interacting with a Bot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6063788-9C5E-4105-8F7D-B627688994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4926065"/>
            <a:ext cx="3618381" cy="1500411"/>
          </a:xfrm>
        </p:spPr>
        <p:txBody>
          <a:bodyPr/>
          <a:lstStyle/>
          <a:p>
            <a:r>
              <a:rPr lang="en-US" sz="1765" b="0" dirty="0">
                <a:latin typeface="+mj-lt"/>
              </a:rPr>
              <a:t>Dialogs</a:t>
            </a:r>
          </a:p>
          <a:p>
            <a:pPr lvl="1">
              <a:spcBef>
                <a:spcPts val="882"/>
              </a:spcBef>
            </a:pPr>
            <a:r>
              <a:rPr lang="en-US" dirty="0"/>
              <a:t>Directs conversation</a:t>
            </a:r>
          </a:p>
          <a:p>
            <a:pPr lvl="1">
              <a:spcBef>
                <a:spcPts val="882"/>
              </a:spcBef>
            </a:pPr>
            <a:r>
              <a:rPr lang="en-US" dirty="0"/>
              <a:t>Stack of dialogs – top one gets message</a:t>
            </a:r>
          </a:p>
          <a:p>
            <a:pPr lvl="1">
              <a:spcBef>
                <a:spcPts val="882"/>
              </a:spcBef>
            </a:pPr>
            <a:r>
              <a:rPr lang="en-US" dirty="0"/>
              <a:t>Scorable dialogs always respond to </a:t>
            </a:r>
            <a:br>
              <a:rPr lang="en-US" dirty="0"/>
            </a:br>
            <a:r>
              <a:rPr lang="en-US" dirty="0"/>
              <a:t>their commands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D74D94-23AD-46CB-9548-C76CFB1AC5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0039" y="4926065"/>
            <a:ext cx="3644140" cy="1846659"/>
          </a:xfrm>
        </p:spPr>
        <p:txBody>
          <a:bodyPr/>
          <a:lstStyle/>
          <a:p>
            <a:r>
              <a:rPr lang="en-US" sz="1765" b="0">
                <a:latin typeface="+mj-lt"/>
              </a:rPr>
              <a:t>Prompt dialog</a:t>
            </a:r>
          </a:p>
          <a:p>
            <a:pPr lvl="1">
              <a:spcBef>
                <a:spcPts val="882"/>
              </a:spcBef>
            </a:pPr>
            <a:r>
              <a:rPr lang="en-US"/>
              <a:t>SDK-provided dialog</a:t>
            </a:r>
          </a:p>
          <a:p>
            <a:pPr lvl="1">
              <a:spcBef>
                <a:spcPts val="882"/>
              </a:spcBef>
            </a:pPr>
            <a:r>
              <a:rPr lang="en-US"/>
              <a:t>Declare choices in code</a:t>
            </a:r>
          </a:p>
          <a:p>
            <a:pPr lvl="1">
              <a:spcBef>
                <a:spcPts val="882"/>
              </a:spcBef>
            </a:pPr>
            <a:r>
              <a:rPr lang="en-US"/>
              <a:t>Top of stack until valid choice selected</a:t>
            </a:r>
          </a:p>
          <a:p>
            <a:pPr lvl="1">
              <a:spcBef>
                <a:spcPts val="882"/>
              </a:spcBef>
            </a:pPr>
            <a:r>
              <a:rPr lang="en-US"/>
              <a:t>Provide option to quite or limit </a:t>
            </a:r>
            <a:br>
              <a:rPr lang="en-US"/>
            </a:br>
            <a:r>
              <a:rPr lang="en-US"/>
              <a:t>number of attempts</a:t>
            </a:r>
            <a:endParaRPr lang="en-US" sz="1568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5794B4-1D1B-450C-97D7-C799D3B004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4083" y="4926065"/>
            <a:ext cx="3618381" cy="1615827"/>
          </a:xfrm>
        </p:spPr>
        <p:txBody>
          <a:bodyPr/>
          <a:lstStyle/>
          <a:p>
            <a:r>
              <a:rPr lang="en-US" sz="1765" b="0">
                <a:latin typeface="+mj-lt"/>
              </a:rPr>
              <a:t>Bot menu</a:t>
            </a:r>
          </a:p>
          <a:p>
            <a:pPr lvl="1">
              <a:spcBef>
                <a:spcPts val="882"/>
              </a:spcBef>
            </a:pPr>
            <a:r>
              <a:rPr lang="en-US"/>
              <a:t>Teams-specific implementation</a:t>
            </a:r>
          </a:p>
          <a:p>
            <a:pPr lvl="1">
              <a:spcBef>
                <a:spcPts val="882"/>
              </a:spcBef>
            </a:pPr>
            <a:r>
              <a:rPr lang="en-US"/>
              <a:t>Declare choices in manifest</a:t>
            </a:r>
          </a:p>
          <a:p>
            <a:pPr lvl="1">
              <a:spcBef>
                <a:spcPts val="882"/>
              </a:spcBef>
            </a:pPr>
            <a:r>
              <a:rPr lang="en-US"/>
              <a:t>Guides user, but can type anything</a:t>
            </a:r>
          </a:p>
          <a:p>
            <a:pPr lvl="1">
              <a:spcBef>
                <a:spcPts val="882"/>
              </a:spcBef>
            </a:pPr>
            <a:r>
              <a:rPr lang="en-US"/>
              <a:t>Keep it short &amp; simple</a:t>
            </a:r>
            <a:endParaRPr lang="en-US" dirty="0"/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0BDCAE47-1563-4DE3-80A7-ACE5A3E5B5C3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4759145" y="2260517"/>
            <a:ext cx="2698612" cy="1806271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C9378E46-B240-4D72-8C4E-80FFCBB66C04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/>
          <a:stretch>
            <a:fillRect/>
          </a:stretch>
        </p:blipFill>
        <p:spPr>
          <a:xfrm>
            <a:off x="8604746" y="2163528"/>
            <a:ext cx="2698612" cy="2000249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sp>
        <p:nvSpPr>
          <p:cNvPr id="23" name="AutoShape 10" descr="https://docs.microsoft.com/en-us/media/logos/logo_js.svg">
            <a:extLst>
              <a:ext uri="{FF2B5EF4-FFF2-40B4-BE49-F238E27FC236}">
                <a16:creationId xmlns:a16="http://schemas.microsoft.com/office/drawing/2014/main" id="{CF4073BE-7CE7-4C27-869E-7720502B2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6597" y="3279597"/>
            <a:ext cx="298808" cy="2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2F2F2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781268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EC3B20-B834-4749-B76A-418C0D90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745" dirty="0"/>
              <a:t>Advanced message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629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2182</Words>
  <Application>Microsoft Office PowerPoint</Application>
  <PresentationFormat>Widescreen</PresentationFormat>
  <Paragraphs>349</Paragraphs>
  <Slides>31</Slides>
  <Notes>31</Notes>
  <HiddenSlides>1</HiddenSlides>
  <MMClips>0</MMClips>
  <ScaleCrop>false</ScaleCrop>
  <HeadingPairs>
    <vt:vector size="6" baseType="variant">
      <vt:variant>
        <vt:lpstr>Benyttede skrifttyper</vt:lpstr>
      </vt:variant>
      <vt:variant>
        <vt:i4>8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Wingdings</vt:lpstr>
      <vt:lpstr>Office-tema</vt:lpstr>
      <vt:lpstr>2_Office 365 PPT Template - 2017</vt:lpstr>
      <vt:lpstr>Microsoft-Teams Apps – Advanced-Techniques</vt:lpstr>
      <vt:lpstr>Microsoft-Teams Apps – Advanced-Techniques</vt:lpstr>
      <vt:lpstr>PowerPoint-præsentation</vt:lpstr>
      <vt:lpstr>Teams-Bot-extensions</vt:lpstr>
      <vt:lpstr>Respond to events</vt:lpstr>
      <vt:lpstr>Demo Responding to events</vt:lpstr>
      <vt:lpstr>Advanced message features</vt:lpstr>
      <vt:lpstr>Interacting with a Bot</vt:lpstr>
      <vt:lpstr>Demo Advanced message features</vt:lpstr>
      <vt:lpstr>Summary</vt:lpstr>
      <vt:lpstr>Compose Extensions-</vt:lpstr>
      <vt:lpstr>Introduction to Compose Extensions</vt:lpstr>
      <vt:lpstr>Deep-dive into building extension</vt:lpstr>
      <vt:lpstr>Deep-dive – Manifest</vt:lpstr>
      <vt:lpstr>Deep-dive – Command </vt:lpstr>
      <vt:lpstr>Deep-dive – Events</vt:lpstr>
      <vt:lpstr>Deep-dive – Events</vt:lpstr>
      <vt:lpstr>Deep-dive – Events</vt:lpstr>
      <vt:lpstr>Deep Dive – Other considerations</vt:lpstr>
      <vt:lpstr>Demo Compose Extensions</vt:lpstr>
      <vt:lpstr>Summary</vt:lpstr>
      <vt:lpstr>Microsoft Teams Apps with multiple capabilities</vt:lpstr>
      <vt:lpstr>Integrating external systems using connectors / webhooks</vt:lpstr>
      <vt:lpstr>Connector - Manifest</vt:lpstr>
      <vt:lpstr>Demo Connector / webhook</vt:lpstr>
      <vt:lpstr>Teams App contains multiple capabilities</vt:lpstr>
      <vt:lpstr>Multiple capabilities – Manifest</vt:lpstr>
      <vt:lpstr>Demo Multiple capabilities</vt:lpstr>
      <vt:lpstr>Summary</vt:lpstr>
      <vt:lpstr>Hands-on Labs Microsoft Teams apps - Advanced Techniques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Anders Dissing</dc:creator>
  <cp:lastModifiedBy>Anders Dissing</cp:lastModifiedBy>
  <cp:revision>3</cp:revision>
  <dcterms:created xsi:type="dcterms:W3CDTF">2017-11-02T15:44:28Z</dcterms:created>
  <dcterms:modified xsi:type="dcterms:W3CDTF">2017-11-02T15:55:49Z</dcterms:modified>
</cp:coreProperties>
</file>